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 id="2147483677" r:id="rId5"/>
    <p:sldMasterId id="2147483703" r:id="rId6"/>
  </p:sldMasterIdLst>
  <p:notesMasterIdLst>
    <p:notesMasterId r:id="rId22"/>
  </p:notesMasterIdLst>
  <p:sldIdLst>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6A8"/>
    <a:srgbClr val="E87722"/>
    <a:srgbClr val="DA291C"/>
    <a:srgbClr val="B7C9D3"/>
    <a:srgbClr val="7566A0"/>
    <a:srgbClr val="D0D3D4"/>
    <a:srgbClr val="DFD1A7"/>
    <a:srgbClr val="608E3A"/>
    <a:srgbClr val="48A9C5"/>
    <a:srgbClr val="BFC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46" autoAdjust="0"/>
    <p:restoredTop sz="84142" autoAdjust="0"/>
  </p:normalViewPr>
  <p:slideViewPr>
    <p:cSldViewPr snapToGrid="0" snapToObjects="1">
      <p:cViewPr>
        <p:scale>
          <a:sx n="100" d="100"/>
          <a:sy n="100" d="100"/>
        </p:scale>
        <p:origin x="-93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3F29CC5-00F7-42D8-B124-DBB9CF6078E9}" type="datetimeFigureOut">
              <a:rPr lang="en-US" smtClean="0"/>
              <a:t>7/7/2016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6E49B88-C793-41F8-9EA0-1766465DAF74}" type="slidenum">
              <a:rPr lang="en-US" smtClean="0"/>
              <a:t>‹#›</a:t>
            </a:fld>
            <a:endParaRPr lang="en-US"/>
          </a:p>
        </p:txBody>
      </p:sp>
    </p:spTree>
    <p:extLst>
      <p:ext uri="{BB962C8B-B14F-4D97-AF65-F5344CB8AC3E}">
        <p14:creationId xmlns:p14="http://schemas.microsoft.com/office/powerpoint/2010/main" val="357890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10"/>
          </p:nvPr>
        </p:nvSpPr>
        <p:spPr/>
        <p:txBody>
          <a:bodyPr/>
          <a:lstStyle/>
          <a:p>
            <a:fld id="{E964F7CB-12FF-4D53-B11B-483C11B36B24}" type="slidenum">
              <a:rPr lang="en-US" smtClean="0"/>
              <a:t>1</a:t>
            </a:fld>
            <a:endParaRPr lang="en-US"/>
          </a:p>
        </p:txBody>
      </p:sp>
    </p:spTree>
    <p:extLst>
      <p:ext uri="{BB962C8B-B14F-4D97-AF65-F5344CB8AC3E}">
        <p14:creationId xmlns:p14="http://schemas.microsoft.com/office/powerpoint/2010/main" val="2587247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designed a mixed method study to achieve the study objectives described in Section 1.2. We used </a:t>
            </a:r>
            <a:r>
              <a:rPr lang="en-US" sz="1200" b="1" i="0" u="none" strike="noStrike" kern="1200" baseline="0" dirty="0" smtClean="0">
                <a:solidFill>
                  <a:schemeClr val="tx1"/>
                </a:solidFill>
                <a:latin typeface="+mn-lt"/>
                <a:ea typeface="+mn-ea"/>
                <a:cs typeface="+mn-cs"/>
              </a:rPr>
              <a:t>quantitative </a:t>
            </a:r>
            <a:r>
              <a:rPr lang="en-US" sz="1200" b="0" i="0" u="none" strike="noStrike" kern="1200" baseline="0" dirty="0" smtClean="0">
                <a:solidFill>
                  <a:schemeClr val="tx1"/>
                </a:solidFill>
                <a:latin typeface="+mn-lt"/>
                <a:ea typeface="+mn-ea"/>
                <a:cs typeface="+mn-cs"/>
              </a:rPr>
              <a:t>methods to investigate whether HPDs show better performance than NPDs, and most importantly, whether districts with greater improvements in their Graduation Path scores also show greater improvements in their service-delivery indicators (primary objectives). Using </a:t>
            </a:r>
            <a:r>
              <a:rPr lang="en-US" sz="1200" b="1" i="0" u="none" strike="noStrike" kern="1200" baseline="0" dirty="0" smtClean="0">
                <a:solidFill>
                  <a:schemeClr val="tx1"/>
                </a:solidFill>
                <a:latin typeface="+mn-lt"/>
                <a:ea typeface="+mn-ea"/>
                <a:cs typeface="+mn-cs"/>
              </a:rPr>
              <a:t>qualitative </a:t>
            </a:r>
            <a:r>
              <a:rPr lang="en-US" sz="1200" b="0" i="0" u="none" strike="noStrike" kern="1200" baseline="0" dirty="0" smtClean="0">
                <a:solidFill>
                  <a:schemeClr val="tx1"/>
                </a:solidFill>
                <a:latin typeface="+mn-lt"/>
                <a:ea typeface="+mn-ea"/>
                <a:cs typeface="+mn-cs"/>
              </a:rPr>
              <a:t>methods, we explored the mechanisms through which strengthened district health systems may affect HIV-service</a:t>
            </a:r>
          </a:p>
          <a:p>
            <a:r>
              <a:rPr lang="en-US" sz="1200" b="0" i="0" u="none" strike="noStrike" kern="1200" baseline="0" dirty="0" smtClean="0">
                <a:solidFill>
                  <a:schemeClr val="tx1"/>
                </a:solidFill>
                <a:latin typeface="+mn-lt"/>
                <a:ea typeface="+mn-ea"/>
                <a:cs typeface="+mn-cs"/>
              </a:rPr>
              <a:t>provision (secondary objective). This section describes the methodology applied in each method, including the research questions that each component sought to answer.</a:t>
            </a:r>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10</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analyses showed that the District Approach is associated with better performance on two of the three quality indicators, and with lower performance on the third quality indicator and on one access indicator. </a:t>
            </a:r>
            <a:endParaRPr lang="pt-PT" sz="1200" kern="1200" dirty="0" smtClean="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11</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table summarizes the results for the research question of whether there is a relationship between strengthened district management capacity and service delivery outcomes. Again, the second and third columns display the regression-adjusted means for the facilities from districts labeled HA and LA, respectively after the start of the intervention, taking all control variables at their estimated mean values, including the averages of the outcomes before the intervention. The fourth column represents the difference-in-difference estimate, which is the actual estimate of the relationship between the key outcomes and improvement in the district management capacity, measured by the scores from the Graduation Path assessments.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ranking and labeling districts based on their scores for </a:t>
            </a:r>
            <a:r>
              <a:rPr lang="en-US" sz="1200" i="1" kern="1200" dirty="0" smtClean="0">
                <a:solidFill>
                  <a:schemeClr val="tx1"/>
                </a:solidFill>
                <a:effectLst/>
                <a:latin typeface="+mn-lt"/>
                <a:ea typeface="+mn-ea"/>
                <a:cs typeface="+mn-cs"/>
              </a:rPr>
              <a:t>services functions</a:t>
            </a:r>
            <a:r>
              <a:rPr lang="en-US" sz="1200" kern="1200" dirty="0" smtClean="0">
                <a:solidFill>
                  <a:schemeClr val="tx1"/>
                </a:solidFill>
                <a:effectLst/>
                <a:latin typeface="+mn-lt"/>
                <a:ea typeface="+mn-ea"/>
                <a:cs typeface="+mn-cs"/>
              </a:rPr>
              <a:t> management capacity, there was a positive, strong and statistically significant association between these scores and almost all of the service delivery outcomes, with the exception of the proportion of pregnant women who knew their HIV status after first consultation. As can be observed in the bottom panel of Table 8, in most cases, the magnitude of the coefficients is quite large: HA districts registered an average increase of 8 and 13 new ART and pre-ART enrollees, respectively, which represents increments of more than 20 percent. Similarly, for two quality outcome indicators (% of HIV+ pregnant women in ART, and % HIV+/TB patients on ART), the HA registered an increase of 15 and 13.2 percentage points, which is a very important improvement for facilities with high levels of unmet need for ART.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team obtained mixed results when ranking districts by their scores on </a:t>
            </a:r>
            <a:r>
              <a:rPr lang="en-US" sz="1200" i="1" kern="1200" dirty="0" smtClean="0">
                <a:solidFill>
                  <a:schemeClr val="tx1"/>
                </a:solidFill>
                <a:effectLst/>
                <a:latin typeface="+mn-lt"/>
                <a:ea typeface="+mn-ea"/>
                <a:cs typeface="+mn-cs"/>
              </a:rPr>
              <a:t>systemic functions</a:t>
            </a:r>
            <a:r>
              <a:rPr lang="en-US" sz="1200" kern="1200" dirty="0" smtClean="0">
                <a:solidFill>
                  <a:schemeClr val="tx1"/>
                </a:solidFill>
                <a:effectLst/>
                <a:latin typeface="+mn-lt"/>
                <a:ea typeface="+mn-ea"/>
                <a:cs typeface="+mn-cs"/>
              </a:rPr>
              <a:t> management capacity. Four coefficients were statistically significant, however, three of the coefficients are negative and only one is positive.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findings show that among the facilities that belong to the districts that received the full District Approach intervention (HPDs), </a:t>
            </a:r>
            <a:r>
              <a:rPr lang="en-US" sz="1200" b="1" kern="1200" dirty="0" smtClean="0">
                <a:solidFill>
                  <a:schemeClr val="tx1"/>
                </a:solidFill>
                <a:effectLst/>
                <a:latin typeface="+mn-lt"/>
                <a:ea typeface="+mn-ea"/>
                <a:cs typeface="+mn-cs"/>
              </a:rPr>
              <a:t>the districts that experienced greatest improvement in </a:t>
            </a:r>
            <a:r>
              <a:rPr lang="en-US" sz="1200" b="1" i="1" kern="1200" dirty="0" smtClean="0">
                <a:solidFill>
                  <a:schemeClr val="tx1"/>
                </a:solidFill>
                <a:effectLst/>
                <a:latin typeface="+mn-lt"/>
                <a:ea typeface="+mn-ea"/>
                <a:cs typeface="+mn-cs"/>
              </a:rPr>
              <a:t>services functions</a:t>
            </a:r>
            <a:r>
              <a:rPr lang="en-US" sz="1200" b="1" kern="1200" dirty="0" smtClean="0">
                <a:solidFill>
                  <a:schemeClr val="tx1"/>
                </a:solidFill>
                <a:effectLst/>
                <a:latin typeface="+mn-lt"/>
                <a:ea typeface="+mn-ea"/>
                <a:cs typeface="+mn-cs"/>
              </a:rPr>
              <a:t> management capacity, as measured by their respective Graduation Path assessment scores, also experienced the greatest improvements in service delivery outcomes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Results: </a:t>
            </a:r>
            <a:r>
              <a:rPr lang="en-US" sz="1200" kern="1200" dirty="0" smtClean="0">
                <a:solidFill>
                  <a:schemeClr val="tx1"/>
                </a:solidFill>
                <a:effectLst/>
                <a:latin typeface="+mn-lt"/>
                <a:ea typeface="+mn-ea"/>
                <a:cs typeface="+mn-cs"/>
              </a:rPr>
              <a:t>The analyses showed that the District Approach is associated with better performance on two of the three quality indicators, and with lower performance on the third quality indicator and on one access indicator. Further analyses detected positive, statistically significant relationships between improvements in district capacity to manage </a:t>
            </a:r>
            <a:r>
              <a:rPr lang="en-US" sz="1200" i="1" kern="1200" dirty="0" smtClean="0">
                <a:solidFill>
                  <a:schemeClr val="tx1"/>
                </a:solidFill>
                <a:effectLst/>
                <a:latin typeface="+mn-lt"/>
                <a:ea typeface="+mn-ea"/>
                <a:cs typeface="+mn-cs"/>
              </a:rPr>
              <a:t>services functions</a:t>
            </a:r>
            <a:r>
              <a:rPr lang="en-US" sz="1200" kern="1200" dirty="0" smtClean="0">
                <a:solidFill>
                  <a:schemeClr val="tx1"/>
                </a:solidFill>
                <a:effectLst/>
                <a:latin typeface="+mn-lt"/>
                <a:ea typeface="+mn-ea"/>
                <a:cs typeface="+mn-cs"/>
              </a:rPr>
              <a:t> and improvements in five of the six service delivery outcome indicators. Results for </a:t>
            </a:r>
            <a:r>
              <a:rPr lang="en-US" sz="1200" i="1" kern="1200" dirty="0" smtClean="0">
                <a:solidFill>
                  <a:schemeClr val="tx1"/>
                </a:solidFill>
                <a:effectLst/>
                <a:latin typeface="+mn-lt"/>
                <a:ea typeface="+mn-ea"/>
                <a:cs typeface="+mn-cs"/>
              </a:rPr>
              <a:t>systemic functions</a:t>
            </a:r>
            <a:r>
              <a:rPr lang="en-US" sz="1200" kern="1200" dirty="0" smtClean="0">
                <a:solidFill>
                  <a:schemeClr val="tx1"/>
                </a:solidFill>
                <a:effectLst/>
                <a:latin typeface="+mn-lt"/>
                <a:ea typeface="+mn-ea"/>
                <a:cs typeface="+mn-cs"/>
              </a:rPr>
              <a:t> were mixed: there were negative associations with two access indicators and with one quality indicator, and a positive association with one quality indicator. </a:t>
            </a:r>
            <a:endParaRPr lang="pt-PT" sz="1200" kern="1200" dirty="0" smtClean="0">
              <a:solidFill>
                <a:schemeClr val="tx1"/>
              </a:solidFill>
              <a:effectLst/>
              <a:latin typeface="+mn-lt"/>
              <a:ea typeface="+mn-ea"/>
              <a:cs typeface="+mn-cs"/>
            </a:endParaRPr>
          </a:p>
          <a:p>
            <a:endParaRPr lang="pt-PT" sz="1200" kern="1200" dirty="0" smtClean="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12</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4.2.1 Systemic functions</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frequently-cited input perceived to have had an effect on management of </a:t>
            </a:r>
            <a:r>
              <a:rPr lang="en-US" sz="1200" i="1" kern="1200" dirty="0" smtClean="0">
                <a:solidFill>
                  <a:schemeClr val="tx1"/>
                </a:solidFill>
                <a:effectLst/>
                <a:latin typeface="+mn-lt"/>
                <a:ea typeface="+mn-ea"/>
                <a:cs typeface="+mn-cs"/>
              </a:rPr>
              <a:t>systemic functions</a:t>
            </a:r>
            <a:r>
              <a:rPr lang="en-US" sz="1200" kern="1200" dirty="0" smtClean="0">
                <a:solidFill>
                  <a:schemeClr val="tx1"/>
                </a:solidFill>
                <a:effectLst/>
                <a:latin typeface="+mn-lt"/>
                <a:ea typeface="+mn-ea"/>
                <a:cs typeface="+mn-cs"/>
              </a:rPr>
              <a:t> were district sub-agreements (Table 9). This included both the funding provided by the sub-agreements, which allowed for the implementation of routine activities, as well as the sub-agreement reporting requirements, which contributed towards improved information and reporting. Other inputs mentioned included the Graduation Path, the District Profile Analysis, and technical assistance. Informants were able to cite several specific improvements in district management capacity linked to those inputs, many of them related to improved reporting, documentation, and use of data. In most cases respondents also identified subsequent outputs from improved management capacity. However, in virtually none of those cases were they able to make the direct connection to improved service delivery (Outcome). This is consistent with the quantitative results, which suggests that </a:t>
            </a:r>
            <a:r>
              <a:rPr lang="en-US" sz="1200" i="1" kern="1200" dirty="0" smtClean="0">
                <a:solidFill>
                  <a:schemeClr val="tx1"/>
                </a:solidFill>
                <a:effectLst/>
                <a:latin typeface="+mn-lt"/>
                <a:ea typeface="+mn-ea"/>
                <a:cs typeface="+mn-cs"/>
              </a:rPr>
              <a:t>systemic functions</a:t>
            </a:r>
            <a:r>
              <a:rPr lang="en-US" sz="1200" kern="1200" dirty="0" smtClean="0">
                <a:solidFill>
                  <a:schemeClr val="tx1"/>
                </a:solidFill>
                <a:effectLst/>
                <a:latin typeface="+mn-lt"/>
                <a:ea typeface="+mn-ea"/>
                <a:cs typeface="+mn-cs"/>
              </a:rPr>
              <a:t> have a longer path towards the desired outcome and therefore would take a longer time to show a direct effect.</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worth noting that respondents mentioned staff motivation as a subsequent output both under the Human Resources function, and also under Supply and Logistics. There was a distinct perception that training and improvement in the Human Resources system has led to increased staff motivation, which in turn is associated with better job performance.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4.2.2 Services functions</a:t>
            </a:r>
            <a:endParaRPr lang="pt-PT"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with </a:t>
            </a:r>
            <a:r>
              <a:rPr lang="en-US" sz="1200" i="1" kern="1200" dirty="0" smtClean="0">
                <a:solidFill>
                  <a:schemeClr val="tx1"/>
                </a:solidFill>
                <a:effectLst/>
                <a:latin typeface="+mn-lt"/>
                <a:ea typeface="+mn-ea"/>
                <a:cs typeface="+mn-cs"/>
              </a:rPr>
              <a:t>systemic functions</a:t>
            </a:r>
            <a:r>
              <a:rPr lang="en-US" sz="1200" kern="1200" dirty="0" smtClean="0">
                <a:solidFill>
                  <a:schemeClr val="tx1"/>
                </a:solidFill>
                <a:effectLst/>
                <a:latin typeface="+mn-lt"/>
                <a:ea typeface="+mn-ea"/>
                <a:cs typeface="+mn-cs"/>
              </a:rPr>
              <a:t>, the inputs most frequently cited for </a:t>
            </a:r>
            <a:r>
              <a:rPr lang="en-US" sz="1200" i="1" kern="1200" dirty="0" smtClean="0">
                <a:solidFill>
                  <a:schemeClr val="tx1"/>
                </a:solidFill>
                <a:effectLst/>
                <a:latin typeface="+mn-lt"/>
                <a:ea typeface="+mn-ea"/>
                <a:cs typeface="+mn-cs"/>
              </a:rPr>
              <a:t>services functions</a:t>
            </a:r>
            <a:r>
              <a:rPr lang="en-US" sz="1200" kern="1200" dirty="0" smtClean="0">
                <a:solidFill>
                  <a:schemeClr val="tx1"/>
                </a:solidFill>
                <a:effectLst/>
                <a:latin typeface="+mn-lt"/>
                <a:ea typeface="+mn-ea"/>
                <a:cs typeface="+mn-cs"/>
              </a:rPr>
              <a:t> were also related to sub-agreements (Table 10). The sub-agreements and other direct material support enabled districts to acquire essential materials and carry out essential activities, such as training, distribution of medications and supervision to health facilities. Other interventions noted by respondents included the Graduation Path, targeted interventions, and clinical tutoring. In contrast with the </a:t>
            </a:r>
            <a:r>
              <a:rPr lang="en-US" sz="1200" i="1" kern="1200" dirty="0" smtClean="0">
                <a:solidFill>
                  <a:schemeClr val="tx1"/>
                </a:solidFill>
                <a:effectLst/>
                <a:latin typeface="+mn-lt"/>
                <a:ea typeface="+mn-ea"/>
                <a:cs typeface="+mn-cs"/>
              </a:rPr>
              <a:t>systemic functions</a:t>
            </a:r>
            <a:r>
              <a:rPr lang="en-US" sz="1200" kern="1200" dirty="0" smtClean="0">
                <a:solidFill>
                  <a:schemeClr val="tx1"/>
                </a:solidFill>
                <a:effectLst/>
                <a:latin typeface="+mn-lt"/>
                <a:ea typeface="+mn-ea"/>
                <a:cs typeface="+mn-cs"/>
              </a:rPr>
              <a:t>, it was much easier for respondents to link the output of improved management capacity of </a:t>
            </a:r>
            <a:r>
              <a:rPr lang="en-US" sz="1200" i="1" kern="1200" dirty="0" smtClean="0">
                <a:solidFill>
                  <a:schemeClr val="tx1"/>
                </a:solidFill>
                <a:effectLst/>
                <a:latin typeface="+mn-lt"/>
                <a:ea typeface="+mn-ea"/>
                <a:cs typeface="+mn-cs"/>
              </a:rPr>
              <a:t>services functions</a:t>
            </a:r>
            <a:r>
              <a:rPr lang="en-US" sz="1200" kern="1200" dirty="0" smtClean="0">
                <a:solidFill>
                  <a:schemeClr val="tx1"/>
                </a:solidFill>
                <a:effectLst/>
                <a:latin typeface="+mn-lt"/>
                <a:ea typeface="+mn-ea"/>
                <a:cs typeface="+mn-cs"/>
              </a:rPr>
              <a:t> to further outputs and even outcomes that are directly related to improved access to and quality of health services (hence in this table the last column includes Outcomes as well as Outputs).</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staff motivation was not mentioned specifically as part of the causal pathway, in general most respondents also expressed the effect of improved working conditions with new material and equipment, and of capacity building on staff motivation and therefore performance. </a:t>
            </a:r>
            <a:endParaRPr lang="pt-PT" sz="1200" kern="1200" dirty="0" smtClean="0">
              <a:solidFill>
                <a:schemeClr val="tx1"/>
              </a:solidFill>
              <a:effectLst/>
              <a:latin typeface="+mn-lt"/>
              <a:ea typeface="+mn-ea"/>
              <a:cs typeface="+mn-cs"/>
            </a:endParaRPr>
          </a:p>
          <a:p>
            <a:endParaRPr lang="pt-PT" sz="1200" kern="1200" dirty="0" smtClean="0">
              <a:solidFill>
                <a:schemeClr val="tx1"/>
              </a:solidFill>
              <a:effectLst/>
              <a:latin typeface="+mn-lt"/>
              <a:ea typeface="+mn-ea"/>
              <a:cs typeface="+mn-cs"/>
            </a:endParaRPr>
          </a:p>
          <a:p>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13</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dirty="0" smtClean="0">
                <a:solidFill>
                  <a:schemeClr val="tx1"/>
                </a:solidFill>
                <a:effectLst/>
                <a:latin typeface="+mn-lt"/>
                <a:ea typeface="+mn-ea"/>
                <a:cs typeface="+mn-cs"/>
              </a:rPr>
              <a:t>Explain</a:t>
            </a:r>
            <a:r>
              <a:rPr lang="en-US" sz="900" b="0" kern="1200" baseline="0" dirty="0" smtClean="0">
                <a:solidFill>
                  <a:schemeClr val="tx1"/>
                </a:solidFill>
                <a:effectLst/>
                <a:latin typeface="+mn-lt"/>
                <a:ea typeface="+mn-ea"/>
                <a:cs typeface="+mn-cs"/>
              </a:rPr>
              <a:t> why we think we got mixed results with know HIV status quality indicator (high baseline) and with access indicators (expansion of ART to non-sample facilities which may have artificially decreased indicators in some districts)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smtClean="0">
                <a:solidFill>
                  <a:schemeClr val="tx1"/>
                </a:solidFill>
                <a:effectLst/>
                <a:latin typeface="+mn-lt"/>
                <a:ea typeface="+mn-ea"/>
                <a:cs typeface="+mn-cs"/>
              </a:rPr>
              <a:t>According to theory of change and evidence we expect systemic functions to take more time to show associations.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smtClean="0">
                <a:solidFill>
                  <a:schemeClr val="tx1"/>
                </a:solidFill>
                <a:effectLst/>
                <a:latin typeface="+mn-lt"/>
                <a:ea typeface="+mn-ea"/>
                <a:cs typeface="+mn-cs"/>
              </a:rPr>
              <a:t>Discuss main limitations of study – non-random assignment, confounders, short time lapse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kern="1200" baseline="0" dirty="0" smtClean="0">
                <a:solidFill>
                  <a:schemeClr val="tx1"/>
                </a:solidFill>
                <a:effectLst/>
                <a:latin typeface="+mn-lt"/>
                <a:ea typeface="+mn-ea"/>
                <a:cs typeface="+mn-cs"/>
              </a:rPr>
              <a:t>Need more rigorous evaluations</a:t>
            </a:r>
            <a:endParaRPr lang="pt-PT" sz="900" b="0" kern="1200" dirty="0" smtClean="0">
              <a:solidFill>
                <a:schemeClr val="tx1"/>
              </a:solidFill>
              <a:effectLst/>
              <a:latin typeface="+mn-lt"/>
              <a:ea typeface="+mn-ea"/>
              <a:cs typeface="+mn-cs"/>
            </a:endParaRPr>
          </a:p>
          <a:p>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14</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15</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2</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study aims to produce much-needed evidence on the effects of management capacity-building interventions. Empirical evidence on the relationship between strengthened health systems through improved management capacity and improved service delivery outcomes will help guide policy makers on the best investments to maximize their objectives.</a:t>
            </a:r>
            <a:endParaRPr lang="en-US" baseline="0" noProof="0" dirty="0" smtClean="0"/>
          </a:p>
        </p:txBody>
      </p:sp>
      <p:sp>
        <p:nvSpPr>
          <p:cNvPr id="4" name="Slide Number Placeholder 3"/>
          <p:cNvSpPr>
            <a:spLocks noGrp="1"/>
          </p:cNvSpPr>
          <p:nvPr>
            <p:ph type="sldNum" sz="quarter" idx="10"/>
          </p:nvPr>
        </p:nvSpPr>
        <p:spPr/>
        <p:txBody>
          <a:bodyPr/>
          <a:lstStyle/>
          <a:p>
            <a:fld id="{E964F7CB-12FF-4D53-B11B-483C11B36B24}" type="slidenum">
              <a:rPr lang="en-US" smtClean="0"/>
              <a:t>3</a:t>
            </a:fld>
            <a:endParaRPr lang="en-US"/>
          </a:p>
        </p:txBody>
      </p:sp>
    </p:spTree>
    <p:extLst>
      <p:ext uri="{BB962C8B-B14F-4D97-AF65-F5344CB8AC3E}">
        <p14:creationId xmlns:p14="http://schemas.microsoft.com/office/powerpoint/2010/main" val="287996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mn-lt"/>
                <a:ea typeface="+mn-ea"/>
                <a:cs typeface="+mn-cs"/>
              </a:rPr>
              <a:t>CHASS-SMT designed the District Approach to address these causes and build the capacity of SDSMAS to manage and deliver quality services in an environment of rapidly growing demand. The District Approach targeted key health system functions starting at the district level and flowing down to the facility and community levels, with improved service delivery as the end goal (Figure 1). The approach can be broadly described in three intervention levels:</a:t>
            </a:r>
          </a:p>
          <a:p>
            <a:endParaRPr lang="en-US" sz="900" b="0" i="0" u="none" strike="noStrike" kern="1200" baseline="0" dirty="0" smtClean="0">
              <a:solidFill>
                <a:schemeClr val="tx1"/>
              </a:solidFill>
              <a:latin typeface="+mn-lt"/>
              <a:ea typeface="+mn-ea"/>
              <a:cs typeface="+mn-cs"/>
            </a:endParaRPr>
          </a:p>
          <a:p>
            <a:r>
              <a:rPr lang="en-US" sz="900" b="0" i="0" u="none" strike="noStrike" kern="1200" baseline="0" dirty="0" smtClean="0">
                <a:solidFill>
                  <a:schemeClr val="tx1"/>
                </a:solidFill>
                <a:latin typeface="+mn-lt"/>
                <a:ea typeface="+mn-ea"/>
                <a:cs typeface="+mn-cs"/>
              </a:rPr>
              <a:t> </a:t>
            </a:r>
            <a:r>
              <a:rPr lang="en-US" sz="900" b="1" i="0" u="none" strike="noStrike" kern="1200" baseline="0" dirty="0" smtClean="0">
                <a:solidFill>
                  <a:schemeClr val="tx1"/>
                </a:solidFill>
                <a:latin typeface="+mn-lt"/>
                <a:ea typeface="+mn-ea"/>
                <a:cs typeface="+mn-cs"/>
              </a:rPr>
              <a:t>District: </a:t>
            </a:r>
            <a:r>
              <a:rPr lang="en-US" sz="900" b="0" i="0" u="none" strike="noStrike" kern="1200" baseline="0" dirty="0" smtClean="0">
                <a:solidFill>
                  <a:schemeClr val="tx1"/>
                </a:solidFill>
                <a:latin typeface="+mn-lt"/>
                <a:ea typeface="+mn-ea"/>
                <a:cs typeface="+mn-cs"/>
              </a:rPr>
              <a:t>Building the capacity of SDSMAS to manage district health systems and services essential to supporting health facilities in delivering quality health services</a:t>
            </a:r>
          </a:p>
          <a:p>
            <a:r>
              <a:rPr lang="en-US" sz="900" b="0" i="0" u="none" strike="noStrike" kern="1200" baseline="0" dirty="0" smtClean="0">
                <a:solidFill>
                  <a:schemeClr val="tx1"/>
                </a:solidFill>
                <a:latin typeface="+mn-lt"/>
                <a:ea typeface="+mn-ea"/>
                <a:cs typeface="+mn-cs"/>
              </a:rPr>
              <a:t> </a:t>
            </a:r>
            <a:r>
              <a:rPr lang="en-US" sz="900" b="1" i="0" u="none" strike="noStrike" kern="1200" baseline="0" dirty="0" smtClean="0">
                <a:solidFill>
                  <a:schemeClr val="tx1"/>
                </a:solidFill>
                <a:latin typeface="+mn-lt"/>
                <a:ea typeface="+mn-ea"/>
                <a:cs typeface="+mn-cs"/>
              </a:rPr>
              <a:t>Health facility: </a:t>
            </a:r>
            <a:r>
              <a:rPr lang="en-US" sz="900" b="0" i="0" u="none" strike="noStrike" kern="1200" baseline="0" dirty="0" smtClean="0">
                <a:solidFill>
                  <a:schemeClr val="tx1"/>
                </a:solidFill>
                <a:latin typeface="+mn-lt"/>
                <a:ea typeface="+mn-ea"/>
                <a:cs typeface="+mn-cs"/>
              </a:rPr>
              <a:t>Improving the capacity of health facilities to provide quality health services</a:t>
            </a:r>
          </a:p>
          <a:p>
            <a:r>
              <a:rPr lang="en-US" sz="900" b="0" i="0" u="none" strike="noStrike" kern="1200" baseline="0" dirty="0" smtClean="0">
                <a:solidFill>
                  <a:schemeClr val="tx1"/>
                </a:solidFill>
                <a:latin typeface="+mn-lt"/>
                <a:ea typeface="+mn-ea"/>
                <a:cs typeface="+mn-cs"/>
              </a:rPr>
              <a:t> </a:t>
            </a:r>
            <a:r>
              <a:rPr lang="en-US" sz="900" b="1" i="0" u="none" strike="noStrike" kern="1200" baseline="0" dirty="0" smtClean="0">
                <a:solidFill>
                  <a:schemeClr val="tx1"/>
                </a:solidFill>
                <a:latin typeface="+mn-lt"/>
                <a:ea typeface="+mn-ea"/>
                <a:cs typeface="+mn-cs"/>
              </a:rPr>
              <a:t>Community: </a:t>
            </a:r>
            <a:r>
              <a:rPr lang="en-US" sz="900" b="0" i="0" u="none" strike="noStrike" kern="1200" baseline="0" dirty="0" smtClean="0">
                <a:solidFill>
                  <a:schemeClr val="tx1"/>
                </a:solidFill>
                <a:latin typeface="+mn-lt"/>
                <a:ea typeface="+mn-ea"/>
                <a:cs typeface="+mn-cs"/>
              </a:rPr>
              <a:t>Strengthening the links between the community and health facilities to improve demand for and access to services</a:t>
            </a:r>
          </a:p>
          <a:p>
            <a:endParaRPr lang="en-US" sz="900" b="0" i="0" u="none" strike="noStrike" kern="1200" baseline="0" dirty="0" smtClean="0">
              <a:solidFill>
                <a:schemeClr val="tx1"/>
              </a:solidFill>
              <a:latin typeface="+mn-lt"/>
              <a:ea typeface="+mn-ea"/>
              <a:cs typeface="+mn-cs"/>
            </a:endParaRPr>
          </a:p>
          <a:p>
            <a:r>
              <a:rPr lang="en-US" sz="900" b="0" i="0" u="none" strike="noStrike" kern="1200" baseline="0" dirty="0" smtClean="0">
                <a:solidFill>
                  <a:schemeClr val="tx1"/>
                </a:solidFill>
                <a:latin typeface="+mn-lt"/>
                <a:ea typeface="+mn-ea"/>
                <a:cs typeface="+mn-cs"/>
              </a:rPr>
              <a:t>Each level has a series of interrelated components, which help integrate the system strengthening and service delivery components of the District Approach. CHASS-SMT’s polyvalent teams (</a:t>
            </a:r>
            <a:r>
              <a:rPr lang="en-US" sz="900" b="0" i="1" u="none" strike="noStrike" kern="1200" baseline="0" dirty="0" err="1" smtClean="0">
                <a:solidFill>
                  <a:schemeClr val="tx1"/>
                </a:solidFill>
                <a:latin typeface="+mn-lt"/>
                <a:ea typeface="+mn-ea"/>
                <a:cs typeface="+mn-cs"/>
              </a:rPr>
              <a:t>Equipas</a:t>
            </a:r>
            <a:r>
              <a:rPr lang="en-US" sz="900" b="0" i="1" u="none" strike="noStrike" kern="1200" baseline="0" dirty="0" smtClean="0">
                <a:solidFill>
                  <a:schemeClr val="tx1"/>
                </a:solidFill>
                <a:latin typeface="+mn-lt"/>
                <a:ea typeface="+mn-ea"/>
                <a:cs typeface="+mn-cs"/>
              </a:rPr>
              <a:t> </a:t>
            </a:r>
            <a:r>
              <a:rPr lang="en-US" sz="900" b="0" i="1" u="none" strike="noStrike" kern="1200" baseline="0" dirty="0" err="1" smtClean="0">
                <a:solidFill>
                  <a:schemeClr val="tx1"/>
                </a:solidFill>
                <a:latin typeface="+mn-lt"/>
                <a:ea typeface="+mn-ea"/>
                <a:cs typeface="+mn-cs"/>
              </a:rPr>
              <a:t>Polivalentes</a:t>
            </a:r>
            <a:r>
              <a:rPr lang="en-US" sz="900" b="0" i="1" u="none" strike="noStrike" kern="1200" baseline="0" dirty="0" smtClean="0">
                <a:solidFill>
                  <a:schemeClr val="tx1"/>
                </a:solidFill>
                <a:latin typeface="+mn-lt"/>
                <a:ea typeface="+mn-ea"/>
                <a:cs typeface="+mn-cs"/>
              </a:rPr>
              <a:t> </a:t>
            </a:r>
            <a:r>
              <a:rPr lang="en-US" sz="900" b="0" i="0" u="none" strike="noStrike" kern="1200" baseline="0" dirty="0" smtClean="0">
                <a:solidFill>
                  <a:schemeClr val="tx1"/>
                </a:solidFill>
                <a:latin typeface="+mn-lt"/>
                <a:ea typeface="+mn-ea"/>
                <a:cs typeface="+mn-cs"/>
              </a:rPr>
              <a:t>or EPs) carried out district visits to implement the interventions. The project worked in all 36 districts in Sofala, Manica, Tete. After the MOH Acceleration Plan identified twelve HPDs in the three provinces, CHASS-SMT provided more intensive technical support to these districts in the form of the full District</a:t>
            </a:r>
            <a:endParaRPr lang="pt-PT" sz="900" b="0" i="0" u="none" strike="noStrike" kern="1200" baseline="0" dirty="0" smtClean="0">
              <a:solidFill>
                <a:schemeClr val="tx1"/>
              </a:solidFill>
              <a:latin typeface="+mn-lt"/>
              <a:ea typeface="+mn-ea"/>
              <a:cs typeface="+mn-cs"/>
            </a:endParaRPr>
          </a:p>
          <a:p>
            <a:r>
              <a:rPr lang="en-US" sz="900" b="0" i="0" u="none" strike="noStrike" kern="1200" baseline="0" dirty="0" smtClean="0">
                <a:solidFill>
                  <a:schemeClr val="tx1"/>
                </a:solidFill>
                <a:latin typeface="+mn-lt"/>
                <a:ea typeface="+mn-ea"/>
                <a:cs typeface="+mn-cs"/>
              </a:rPr>
              <a:t>Approach to support the achievement of the Acceleration Plan’s goals. The remaining 24 districts – nonpriority districts (NPDs) – continued to receive project support, but received fewer interventions and/or at </a:t>
            </a:r>
            <a:r>
              <a:rPr lang="pt-PT" sz="900" b="0" i="0" u="none" strike="noStrike" kern="1200" baseline="0" dirty="0" err="1" smtClean="0">
                <a:solidFill>
                  <a:schemeClr val="tx1"/>
                </a:solidFill>
                <a:latin typeface="+mn-lt"/>
                <a:ea typeface="+mn-ea"/>
                <a:cs typeface="+mn-cs"/>
              </a:rPr>
              <a:t>lower</a:t>
            </a:r>
            <a:r>
              <a:rPr lang="pt-PT" sz="900" b="0" i="0" u="none" strike="noStrike" kern="1200" baseline="0" dirty="0" smtClean="0">
                <a:solidFill>
                  <a:schemeClr val="tx1"/>
                </a:solidFill>
                <a:latin typeface="+mn-lt"/>
                <a:ea typeface="+mn-ea"/>
                <a:cs typeface="+mn-cs"/>
              </a:rPr>
              <a:t> </a:t>
            </a:r>
            <a:r>
              <a:rPr lang="pt-PT" sz="900" b="0" i="0" u="none" strike="noStrike" kern="1200" baseline="0" dirty="0" err="1" smtClean="0">
                <a:solidFill>
                  <a:schemeClr val="tx1"/>
                </a:solidFill>
                <a:latin typeface="+mn-lt"/>
                <a:ea typeface="+mn-ea"/>
                <a:cs typeface="+mn-cs"/>
              </a:rPr>
              <a:t>intensity</a:t>
            </a:r>
            <a:r>
              <a:rPr lang="pt-PT" sz="900" b="0" i="0" u="none" strike="noStrike" kern="1200" baseline="0" dirty="0" smtClean="0">
                <a:solidFill>
                  <a:schemeClr val="tx1"/>
                </a:solidFill>
                <a:latin typeface="+mn-lt"/>
                <a:ea typeface="+mn-ea"/>
                <a:cs typeface="+mn-cs"/>
              </a:rPr>
              <a:t>.</a:t>
            </a:r>
            <a:endParaRPr lang="pt-PT" sz="800" dirty="0" smtClean="0">
              <a:latin typeface="+mn-lt"/>
            </a:endParaRPr>
          </a:p>
          <a:p>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4</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Graduation Path: </a:t>
            </a:r>
            <a:r>
              <a:rPr lang="en-US" sz="1200" b="0" i="0" u="none" strike="noStrike" kern="1200" baseline="0" dirty="0" smtClean="0">
                <a:solidFill>
                  <a:schemeClr val="tx1"/>
                </a:solidFill>
                <a:latin typeface="+mn-lt"/>
                <a:ea typeface="+mn-ea"/>
                <a:cs typeface="+mn-cs"/>
              </a:rPr>
              <a:t>At the core of the Graduation Path is an assessment tool to measure district management capacity that is based on MOH program management standards. Districts used this tool to conduct a baseline assessment, and repeated the assessment every four to six months to measure progress. This methodology offered a way to structure technical assistance and quantitatively measure progress on HSS interventions, while also linking the interventions to the ultimate goal of improving service delivery. The self-assessment tool – called the District Health Management Standards Tool – measures district performance under eight priority components or functions that form the backbone for sustainable HIV and </a:t>
            </a:r>
            <a:r>
              <a:rPr lang="pt-PT" sz="1200" b="0" i="0" u="none" strike="noStrike" kern="1200" baseline="0" dirty="0" smtClean="0">
                <a:solidFill>
                  <a:schemeClr val="tx1"/>
                </a:solidFill>
                <a:latin typeface="+mn-lt"/>
                <a:ea typeface="+mn-ea"/>
                <a:cs typeface="+mn-cs"/>
              </a:rPr>
              <a:t>AIDS </a:t>
            </a:r>
            <a:r>
              <a:rPr lang="pt-PT" sz="1200" b="0" i="0" u="none" strike="noStrike" kern="1200" baseline="0" dirty="0" err="1" smtClean="0">
                <a:solidFill>
                  <a:schemeClr val="tx1"/>
                </a:solidFill>
                <a:latin typeface="+mn-lt"/>
                <a:ea typeface="+mn-ea"/>
                <a:cs typeface="+mn-cs"/>
              </a:rPr>
              <a:t>health</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service</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delivery</a:t>
            </a:r>
            <a:r>
              <a:rPr lang="pt-PT" sz="1200" b="0" i="0" u="none" strike="noStrike" kern="1200" baseline="0" dirty="0" smtClean="0">
                <a:solidFill>
                  <a:schemeClr val="tx1"/>
                </a:solidFill>
                <a:latin typeface="+mn-lt"/>
                <a:ea typeface="+mn-ea"/>
                <a:cs typeface="+mn-cs"/>
              </a:rPr>
              <a:t>:</a:t>
            </a:r>
          </a:p>
          <a:p>
            <a:endParaRPr lang="pt-PT" sz="1200" b="0" i="0" u="none" strike="noStrike" kern="1200" baseline="0" dirty="0" smtClean="0">
              <a:solidFill>
                <a:schemeClr val="tx1"/>
              </a:solidFill>
              <a:latin typeface="+mn-lt"/>
              <a:ea typeface="+mn-ea"/>
              <a:cs typeface="+mn-cs"/>
            </a:endParaRPr>
          </a:p>
          <a:p>
            <a:r>
              <a:rPr lang="pt-PT" sz="1200" b="1" i="0" u="none" strike="noStrike" kern="1200" baseline="0" dirty="0" smtClean="0">
                <a:solidFill>
                  <a:schemeClr val="tx1"/>
                </a:solidFill>
                <a:latin typeface="+mn-lt"/>
                <a:ea typeface="+mn-ea"/>
                <a:cs typeface="+mn-cs"/>
              </a:rPr>
              <a:t> </a:t>
            </a:r>
            <a:r>
              <a:rPr lang="pt-PT" sz="1200" b="1" i="1" u="none" strike="noStrike" kern="1200" baseline="0" dirty="0" err="1" smtClean="0">
                <a:solidFill>
                  <a:schemeClr val="tx1"/>
                </a:solidFill>
                <a:latin typeface="+mn-lt"/>
                <a:ea typeface="+mn-ea"/>
                <a:cs typeface="+mn-cs"/>
              </a:rPr>
              <a:t>Systemic</a:t>
            </a:r>
            <a:r>
              <a:rPr lang="pt-PT" sz="1200" b="1" i="1" u="none" strike="noStrike" kern="1200" baseline="0" dirty="0" smtClean="0">
                <a:solidFill>
                  <a:schemeClr val="tx1"/>
                </a:solidFill>
                <a:latin typeface="+mn-lt"/>
                <a:ea typeface="+mn-ea"/>
                <a:cs typeface="+mn-cs"/>
              </a:rPr>
              <a:t> </a:t>
            </a:r>
            <a:r>
              <a:rPr lang="pt-PT" sz="1200" b="1" i="1" u="none" strike="noStrike" kern="1200" baseline="0" dirty="0" err="1" smtClean="0">
                <a:solidFill>
                  <a:schemeClr val="tx1"/>
                </a:solidFill>
                <a:latin typeface="+mn-lt"/>
                <a:ea typeface="+mn-ea"/>
                <a:cs typeface="+mn-cs"/>
              </a:rPr>
              <a:t>functions</a:t>
            </a:r>
            <a:r>
              <a:rPr lang="pt-PT" sz="1200" b="1" i="0" u="none" strike="noStrike" kern="1200" baseline="0" dirty="0" smtClean="0">
                <a:solidFill>
                  <a:schemeClr val="tx1"/>
                </a:solidFill>
                <a:latin typeface="+mn-lt"/>
                <a:ea typeface="+mn-ea"/>
                <a:cs typeface="+mn-cs"/>
              </a:rPr>
              <a:t>:</a:t>
            </a:r>
          </a:p>
          <a:p>
            <a:pPr marL="228600" indent="-228600">
              <a:buAutoNum type="arabicPeriod"/>
            </a:pPr>
            <a:r>
              <a:rPr lang="pt-PT" sz="1200" b="0" i="0" u="none" strike="noStrike" kern="1200" baseline="0" dirty="0" err="1" smtClean="0">
                <a:solidFill>
                  <a:schemeClr val="tx1"/>
                </a:solidFill>
                <a:latin typeface="+mn-lt"/>
                <a:ea typeface="+mn-ea"/>
                <a:cs typeface="+mn-cs"/>
              </a:rPr>
              <a:t>Planning</a:t>
            </a:r>
            <a:endParaRPr lang="pt-PT" sz="1200" b="0" i="0" u="none" strike="noStrike" kern="1200" baseline="0" dirty="0" smtClean="0">
              <a:solidFill>
                <a:schemeClr val="tx1"/>
              </a:solidFill>
              <a:latin typeface="+mn-lt"/>
              <a:ea typeface="+mn-ea"/>
              <a:cs typeface="+mn-cs"/>
            </a:endParaRPr>
          </a:p>
          <a:p>
            <a:r>
              <a:rPr lang="pt-PT" sz="1200" b="0" i="0" u="none" strike="noStrike" kern="1200" baseline="0" dirty="0" smtClean="0">
                <a:solidFill>
                  <a:schemeClr val="tx1"/>
                </a:solidFill>
                <a:latin typeface="+mn-lt"/>
                <a:ea typeface="+mn-ea"/>
                <a:cs typeface="+mn-cs"/>
              </a:rPr>
              <a:t>2. </a:t>
            </a:r>
            <a:r>
              <a:rPr lang="pt-PT" sz="1200" b="0" i="0" u="none" strike="noStrike" kern="1200" baseline="0" dirty="0" err="1" smtClean="0">
                <a:solidFill>
                  <a:schemeClr val="tx1"/>
                </a:solidFill>
                <a:latin typeface="+mn-lt"/>
                <a:ea typeface="+mn-ea"/>
                <a:cs typeface="+mn-cs"/>
              </a:rPr>
              <a:t>Information</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systems</a:t>
            </a:r>
            <a:endParaRPr lang="pt-PT" sz="1200" b="0" i="0" u="none" strike="noStrike" kern="1200" baseline="0" dirty="0" smtClean="0">
              <a:solidFill>
                <a:schemeClr val="tx1"/>
              </a:solidFill>
              <a:latin typeface="+mn-lt"/>
              <a:ea typeface="+mn-ea"/>
              <a:cs typeface="+mn-cs"/>
            </a:endParaRPr>
          </a:p>
          <a:p>
            <a:r>
              <a:rPr lang="pt-PT" sz="1200" b="0" i="0" u="none" strike="noStrike" kern="1200" baseline="0" dirty="0" smtClean="0">
                <a:solidFill>
                  <a:schemeClr val="tx1"/>
                </a:solidFill>
                <a:latin typeface="+mn-lt"/>
                <a:ea typeface="+mn-ea"/>
                <a:cs typeface="+mn-cs"/>
              </a:rPr>
              <a:t>3. </a:t>
            </a:r>
            <a:r>
              <a:rPr lang="pt-PT" sz="1200" b="0" i="0" u="none" strike="noStrike" kern="1200" baseline="0" dirty="0" err="1" smtClean="0">
                <a:solidFill>
                  <a:schemeClr val="tx1"/>
                </a:solidFill>
                <a:latin typeface="+mn-lt"/>
                <a:ea typeface="+mn-ea"/>
                <a:cs typeface="+mn-cs"/>
              </a:rPr>
              <a:t>Human</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resources</a:t>
            </a:r>
            <a:endParaRPr lang="pt-PT" sz="1200" b="0" i="0" u="none" strike="noStrike" kern="1200" baseline="0" dirty="0" smtClean="0">
              <a:solidFill>
                <a:schemeClr val="tx1"/>
              </a:solidFill>
              <a:latin typeface="+mn-lt"/>
              <a:ea typeface="+mn-ea"/>
              <a:cs typeface="+mn-cs"/>
            </a:endParaRPr>
          </a:p>
          <a:p>
            <a:r>
              <a:rPr lang="pt-PT" sz="1200" b="0" i="0" u="none" strike="noStrike" kern="1200" baseline="0" dirty="0" smtClean="0">
                <a:solidFill>
                  <a:schemeClr val="tx1"/>
                </a:solidFill>
                <a:latin typeface="+mn-lt"/>
                <a:ea typeface="+mn-ea"/>
                <a:cs typeface="+mn-cs"/>
              </a:rPr>
              <a:t>4. </a:t>
            </a:r>
            <a:r>
              <a:rPr lang="pt-PT" sz="1200" b="0" i="0" u="none" strike="noStrike" kern="1200" baseline="0" dirty="0" err="1" smtClean="0">
                <a:solidFill>
                  <a:schemeClr val="tx1"/>
                </a:solidFill>
                <a:latin typeface="+mn-lt"/>
                <a:ea typeface="+mn-ea"/>
                <a:cs typeface="+mn-cs"/>
              </a:rPr>
              <a:t>Financing</a:t>
            </a:r>
            <a:endParaRPr lang="pt-PT" sz="1200" b="0" i="0" u="none" strike="noStrike" kern="1200" baseline="0" dirty="0" smtClean="0">
              <a:solidFill>
                <a:schemeClr val="tx1"/>
              </a:solidFill>
              <a:latin typeface="+mn-lt"/>
              <a:ea typeface="+mn-ea"/>
              <a:cs typeface="+mn-cs"/>
            </a:endParaRPr>
          </a:p>
          <a:p>
            <a:r>
              <a:rPr lang="pt-PT" sz="1200" b="0" i="0" u="none" strike="noStrike" kern="1200" baseline="0" dirty="0" smtClean="0">
                <a:solidFill>
                  <a:schemeClr val="tx1"/>
                </a:solidFill>
                <a:latin typeface="+mn-lt"/>
                <a:ea typeface="+mn-ea"/>
                <a:cs typeface="+mn-cs"/>
              </a:rPr>
              <a:t>5. </a:t>
            </a:r>
            <a:r>
              <a:rPr lang="pt-PT" sz="1200" b="0" i="0" u="none" strike="noStrike" kern="1200" baseline="0" dirty="0" err="1" smtClean="0">
                <a:solidFill>
                  <a:schemeClr val="tx1"/>
                </a:solidFill>
                <a:latin typeface="+mn-lt"/>
                <a:ea typeface="+mn-ea"/>
                <a:cs typeface="+mn-cs"/>
              </a:rPr>
              <a:t>Supply</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and</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logistics</a:t>
            </a:r>
            <a:endParaRPr lang="pt-PT" sz="1200" b="0" i="0" u="none" strike="noStrike" kern="1200" baseline="0" dirty="0" smtClean="0">
              <a:solidFill>
                <a:schemeClr val="tx1"/>
              </a:solidFill>
              <a:latin typeface="+mn-lt"/>
              <a:ea typeface="+mn-ea"/>
              <a:cs typeface="+mn-cs"/>
            </a:endParaRPr>
          </a:p>
          <a:p>
            <a:endParaRPr lang="pt-PT" sz="1200" b="0" i="0" u="none" strike="noStrike" kern="1200" baseline="0" dirty="0" smtClean="0">
              <a:solidFill>
                <a:schemeClr val="tx1"/>
              </a:solidFill>
              <a:latin typeface="+mn-lt"/>
              <a:ea typeface="+mn-ea"/>
              <a:cs typeface="+mn-cs"/>
            </a:endParaRPr>
          </a:p>
          <a:p>
            <a:r>
              <a:rPr lang="pt-PT" sz="1200" b="1" i="0" u="none" strike="noStrike" kern="1200" baseline="0" dirty="0" smtClean="0">
                <a:solidFill>
                  <a:schemeClr val="tx1"/>
                </a:solidFill>
                <a:latin typeface="+mn-lt"/>
                <a:ea typeface="+mn-ea"/>
                <a:cs typeface="+mn-cs"/>
              </a:rPr>
              <a:t> </a:t>
            </a:r>
            <a:r>
              <a:rPr lang="pt-PT" sz="1200" b="1" i="1" u="none" strike="noStrike" kern="1200" baseline="0" dirty="0" err="1" smtClean="0">
                <a:solidFill>
                  <a:schemeClr val="tx1"/>
                </a:solidFill>
                <a:latin typeface="+mn-lt"/>
                <a:ea typeface="+mn-ea"/>
                <a:cs typeface="+mn-cs"/>
              </a:rPr>
              <a:t>Services</a:t>
            </a:r>
            <a:r>
              <a:rPr lang="pt-PT" sz="1200" b="1" i="1" u="none" strike="noStrike" kern="1200" baseline="0" dirty="0" smtClean="0">
                <a:solidFill>
                  <a:schemeClr val="tx1"/>
                </a:solidFill>
                <a:latin typeface="+mn-lt"/>
                <a:ea typeface="+mn-ea"/>
                <a:cs typeface="+mn-cs"/>
              </a:rPr>
              <a:t> </a:t>
            </a:r>
            <a:r>
              <a:rPr lang="pt-PT" sz="1200" b="1" i="1" u="none" strike="noStrike" kern="1200" baseline="0" dirty="0" err="1" smtClean="0">
                <a:solidFill>
                  <a:schemeClr val="tx1"/>
                </a:solidFill>
                <a:latin typeface="+mn-lt"/>
                <a:ea typeface="+mn-ea"/>
                <a:cs typeface="+mn-cs"/>
              </a:rPr>
              <a:t>functions</a:t>
            </a:r>
            <a:r>
              <a:rPr lang="pt-PT" sz="1200" b="1" i="1" u="none" strike="noStrike" kern="1200" baseline="0" dirty="0" smtClean="0">
                <a:solidFill>
                  <a:schemeClr val="tx1"/>
                </a:solidFill>
                <a:latin typeface="+mn-lt"/>
                <a:ea typeface="+mn-ea"/>
                <a:cs typeface="+mn-cs"/>
              </a:rPr>
              <a:t>:</a:t>
            </a:r>
          </a:p>
          <a:p>
            <a:r>
              <a:rPr lang="pt-PT" sz="1200" b="0" i="0" u="none" strike="noStrike" kern="1200" baseline="0" dirty="0" smtClean="0">
                <a:solidFill>
                  <a:schemeClr val="tx1"/>
                </a:solidFill>
                <a:latin typeface="+mn-lt"/>
                <a:ea typeface="+mn-ea"/>
                <a:cs typeface="+mn-cs"/>
              </a:rPr>
              <a:t>6. </a:t>
            </a:r>
            <a:r>
              <a:rPr lang="pt-PT" sz="1200" b="0" i="0" u="none" strike="noStrike" kern="1200" baseline="0" dirty="0" err="1" smtClean="0">
                <a:solidFill>
                  <a:schemeClr val="tx1"/>
                </a:solidFill>
                <a:latin typeface="+mn-lt"/>
                <a:ea typeface="+mn-ea"/>
                <a:cs typeface="+mn-cs"/>
              </a:rPr>
              <a:t>Health</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programs</a:t>
            </a:r>
            <a:endParaRPr lang="pt-PT" sz="1200" b="0" i="0" u="none" strike="noStrike" kern="1200" baseline="0" dirty="0" smtClean="0">
              <a:solidFill>
                <a:schemeClr val="tx1"/>
              </a:solidFill>
              <a:latin typeface="+mn-lt"/>
              <a:ea typeface="+mn-ea"/>
              <a:cs typeface="+mn-cs"/>
            </a:endParaRPr>
          </a:p>
          <a:p>
            <a:r>
              <a:rPr lang="pt-PT" sz="1200" b="0" i="0" u="none" strike="noStrike" kern="1200" baseline="0" dirty="0" smtClean="0">
                <a:solidFill>
                  <a:schemeClr val="tx1"/>
                </a:solidFill>
                <a:latin typeface="+mn-lt"/>
                <a:ea typeface="+mn-ea"/>
                <a:cs typeface="+mn-cs"/>
              </a:rPr>
              <a:t>7. </a:t>
            </a:r>
            <a:r>
              <a:rPr lang="pt-PT" sz="1200" b="0" i="0" u="none" strike="noStrike" kern="1200" baseline="0" dirty="0" err="1" smtClean="0">
                <a:solidFill>
                  <a:schemeClr val="tx1"/>
                </a:solidFill>
                <a:latin typeface="+mn-lt"/>
                <a:ea typeface="+mn-ea"/>
                <a:cs typeface="+mn-cs"/>
              </a:rPr>
              <a:t>Laboratory</a:t>
            </a:r>
            <a:endParaRPr lang="pt-PT" sz="1200" b="0" i="0" u="none" strike="noStrike" kern="1200" baseline="0" dirty="0" smtClean="0">
              <a:solidFill>
                <a:schemeClr val="tx1"/>
              </a:solidFill>
              <a:latin typeface="+mn-lt"/>
              <a:ea typeface="+mn-ea"/>
              <a:cs typeface="+mn-cs"/>
            </a:endParaRPr>
          </a:p>
          <a:p>
            <a:r>
              <a:rPr lang="pt-PT" sz="1200" b="0" i="0" u="none" strike="noStrike" kern="1200" baseline="0" dirty="0" smtClean="0">
                <a:solidFill>
                  <a:schemeClr val="tx1"/>
                </a:solidFill>
                <a:latin typeface="+mn-lt"/>
                <a:ea typeface="+mn-ea"/>
                <a:cs typeface="+mn-cs"/>
              </a:rPr>
              <a:t>8. </a:t>
            </a:r>
            <a:r>
              <a:rPr lang="pt-PT" sz="1200" b="0" i="0" u="none" strike="noStrike" kern="1200" baseline="0" dirty="0" err="1" smtClean="0">
                <a:solidFill>
                  <a:schemeClr val="tx1"/>
                </a:solidFill>
                <a:latin typeface="+mn-lt"/>
                <a:ea typeface="+mn-ea"/>
                <a:cs typeface="+mn-cs"/>
              </a:rPr>
              <a:t>Community</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mobilization</a:t>
            </a:r>
            <a:endParaRPr lang="pt-PT" sz="1200" b="0" i="0" u="none" strike="noStrike" kern="1200" baseline="0" dirty="0" smtClean="0">
              <a:solidFill>
                <a:schemeClr val="tx1"/>
              </a:solidFill>
              <a:latin typeface="+mn-lt"/>
              <a:ea typeface="+mn-ea"/>
              <a:cs typeface="+mn-cs"/>
            </a:endParaRPr>
          </a:p>
          <a:p>
            <a:endParaRPr lang="pt-PT"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function contains standards, and each standard contains sub-criteria – overall the tool contains a total of 23 standards and 115 sub-criteria. The sub-criteria are measurable</a:t>
            </a:r>
          </a:p>
          <a:p>
            <a:r>
              <a:rPr lang="en-US" sz="1200" b="0" i="0" u="none" strike="noStrike" kern="1200" baseline="0" dirty="0" smtClean="0">
                <a:solidFill>
                  <a:schemeClr val="tx1"/>
                </a:solidFill>
                <a:latin typeface="+mn-lt"/>
                <a:ea typeface="+mn-ea"/>
                <a:cs typeface="+mn-cs"/>
              </a:rPr>
              <a:t>indicators which ultimately produce a numerical assessment score in the form of “percent compliance with MOH norms,” which is used to measure progress toward “graduation.”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CHASS-SMT systematically supported the districts to conduct this assessment and develop action plans to address the weaknesses identified, as illustrated by the PSDA cycle. Districts then used other elements of the District Approach to support the implementation of their action </a:t>
            </a:r>
            <a:r>
              <a:rPr lang="pt-PT" sz="1200" b="0" i="0" u="none" strike="noStrike" kern="1200" baseline="0" dirty="0" err="1" smtClean="0">
                <a:solidFill>
                  <a:schemeClr val="tx1"/>
                </a:solidFill>
                <a:latin typeface="+mn-lt"/>
                <a:ea typeface="+mn-ea"/>
                <a:cs typeface="+mn-cs"/>
              </a:rPr>
              <a:t>plans</a:t>
            </a:r>
            <a:r>
              <a:rPr lang="pt-PT" sz="1200" b="0" i="0" u="none" strike="noStrike" kern="1200" baseline="0" dirty="0" smtClean="0">
                <a:solidFill>
                  <a:schemeClr val="tx1"/>
                </a:solidFill>
                <a:latin typeface="+mn-lt"/>
                <a:ea typeface="+mn-ea"/>
                <a:cs typeface="+mn-cs"/>
              </a:rPr>
              <a:t>.</a:t>
            </a:r>
          </a:p>
          <a:p>
            <a:endParaRPr lang="pt-PT" sz="1200" b="0" i="0" u="none" strike="noStrike" kern="1200" baseline="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District Sub-Agreements:</a:t>
            </a:r>
            <a:r>
              <a:rPr lang="en-US" sz="1200" kern="1200" dirty="0" smtClean="0">
                <a:solidFill>
                  <a:schemeClr val="tx1"/>
                </a:solidFill>
                <a:effectLst/>
                <a:latin typeface="+mn-lt"/>
                <a:ea typeface="+mn-ea"/>
                <a:cs typeface="+mn-cs"/>
              </a:rPr>
              <a:t> CHASS-SMT provided direct funding through fixed-cost sub-agreements to districts to sustain crucial program implementation activities, facilitate improved operation of the HIV and AIDS program, and empower districts to lead and execute key activities. Sub-agreement-funded activities included: transportation of medications and laboratory sample/results; transport and per diem for district staff to conduct facility supervision; mobile brigades to provide clinical services at the community level; data analysis meetings; and in-service training. CHASS-SMT teams mentored district staff on the budgeting, execution and justification of the sub-agreement funds, supporting their capacity to receive direct funding.</a:t>
            </a:r>
            <a:endParaRPr lang="pt-P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pt-PT"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District Profile Analysis:</a:t>
            </a:r>
            <a:r>
              <a:rPr lang="en-US" sz="1200" kern="1200" dirty="0" smtClean="0">
                <a:solidFill>
                  <a:schemeClr val="tx1"/>
                </a:solidFill>
                <a:effectLst/>
                <a:latin typeface="+mn-lt"/>
                <a:ea typeface="+mn-ea"/>
                <a:cs typeface="+mn-cs"/>
              </a:rPr>
              <a:t> This is a quarterly snapshot of a compendium of district and health facility level indicators, such as district management capacities (Graduation Path), logistics systems for medications and laboratory networks, population coverage rates for key health services, and clinical indicators related to HIV and AIDS services. CHASS-SMT worked with the SDSMAS to systematically analyze these indicators and use the data to determine where to focus efforts and assistance.</a:t>
            </a:r>
            <a:endParaRPr lang="pt-PT" sz="1200" kern="1200" dirty="0" smtClean="0">
              <a:solidFill>
                <a:schemeClr val="tx1"/>
              </a:solidFill>
              <a:effectLst/>
              <a:latin typeface="+mn-lt"/>
              <a:ea typeface="+mn-ea"/>
              <a:cs typeface="+mn-cs"/>
            </a:endParaRPr>
          </a:p>
          <a:p>
            <a:endParaRPr lang="pt-PT"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5</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6</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800" dirty="0" err="1" smtClean="0">
                <a:latin typeface="+mn-lt"/>
              </a:rPr>
              <a:t>This</a:t>
            </a:r>
            <a:r>
              <a:rPr lang="pt-PT" sz="800" dirty="0" smtClean="0">
                <a:latin typeface="+mn-lt"/>
              </a:rPr>
              <a:t> </a:t>
            </a:r>
            <a:r>
              <a:rPr lang="pt-PT" sz="800" dirty="0" err="1" smtClean="0">
                <a:latin typeface="+mn-lt"/>
              </a:rPr>
              <a:t>table</a:t>
            </a:r>
            <a:r>
              <a:rPr lang="pt-PT" sz="800" dirty="0" smtClean="0">
                <a:latin typeface="+mn-lt"/>
              </a:rPr>
              <a:t> </a:t>
            </a:r>
            <a:r>
              <a:rPr lang="en-US" sz="900" b="0" i="0" u="none" strike="noStrike" kern="1200" baseline="0" dirty="0" smtClean="0">
                <a:solidFill>
                  <a:schemeClr val="tx1"/>
                </a:solidFill>
                <a:latin typeface="+mn-lt"/>
                <a:ea typeface="+mn-ea"/>
                <a:cs typeface="+mn-cs"/>
              </a:rPr>
              <a:t>summarizes the design of the study. First we compared service delivery outcomes between HPDs (who received the full District Approach intervention, including the Graduation Path) and NPDs (who received a leaner version of the District Approach, which did not include the Graduation Path). For our second research question, we compared service delivery outcomes between facilities from HA districts and facilities from the LA districts.</a:t>
            </a:r>
            <a:endParaRPr lang="pt-PT" sz="800" dirty="0" smtClean="0">
              <a:latin typeface="+mn-lt"/>
            </a:endParaRPr>
          </a:p>
          <a:p>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7</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District Approach </a:t>
            </a:r>
            <a:r>
              <a:rPr lang="en-US" sz="1200" b="0" i="0" u="none" strike="noStrike" kern="1200" baseline="0" dirty="0" smtClean="0">
                <a:solidFill>
                  <a:schemeClr val="tx1"/>
                </a:solidFill>
                <a:latin typeface="+mn-lt"/>
                <a:ea typeface="+mn-ea"/>
                <a:cs typeface="+mn-cs"/>
              </a:rPr>
              <a:t>includes interventions that are applied at the district, health facility, and community levels, aimed at addressing the key causes of underperformance. Because the focus of this study is on the effects of the strengthened </a:t>
            </a:r>
            <a:r>
              <a:rPr lang="en-US" sz="1200" b="1" i="0" u="none" strike="noStrike" kern="1200" baseline="0" dirty="0" smtClean="0">
                <a:solidFill>
                  <a:schemeClr val="tx1"/>
                </a:solidFill>
                <a:latin typeface="+mn-lt"/>
                <a:ea typeface="+mn-ea"/>
                <a:cs typeface="+mn-cs"/>
              </a:rPr>
              <a:t>district health system</a:t>
            </a:r>
            <a:r>
              <a:rPr lang="en-US" sz="1200" b="0" i="0" u="none" strike="noStrike" kern="1200" baseline="0" dirty="0" smtClean="0">
                <a:solidFill>
                  <a:schemeClr val="tx1"/>
                </a:solidFill>
                <a:latin typeface="+mn-lt"/>
                <a:ea typeface="+mn-ea"/>
                <a:cs typeface="+mn-cs"/>
              </a:rPr>
              <a:t>, our Theory of Change focuses only on the outputs that occur at the district level. This diagram displays the Problem Statement and illustrates the Theory of Change for how the District Approach (“Input”) first leads to strengthened district health systems in the form of improved management capacities (“Outputs”), which then lead to improved quality of and access to HIV and AIDS services (“Outcome”). District Approach interventions improve SDSMAS capacity to manage </a:t>
            </a:r>
            <a:r>
              <a:rPr lang="en-US" sz="1200" b="0" i="1" u="none" strike="noStrike" kern="1200" baseline="0" dirty="0" smtClean="0">
                <a:solidFill>
                  <a:schemeClr val="tx1"/>
                </a:solidFill>
                <a:latin typeface="+mn-lt"/>
                <a:ea typeface="+mn-ea"/>
                <a:cs typeface="+mn-cs"/>
              </a:rPr>
              <a:t>systemic functions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services functions</a:t>
            </a:r>
            <a:r>
              <a:rPr lang="en-US" sz="1200" b="0" i="0" u="none" strike="noStrike" kern="1200" baseline="0" dirty="0" smtClean="0">
                <a:solidFill>
                  <a:schemeClr val="tx1"/>
                </a:solidFill>
                <a:latin typeface="+mn-lt"/>
                <a:ea typeface="+mn-ea"/>
                <a:cs typeface="+mn-cs"/>
              </a:rPr>
              <a:t>. Each of these function categories follow their paths through sequential outputs towards the intended outcome:</a:t>
            </a:r>
          </a:p>
          <a:p>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Systemic functions </a:t>
            </a:r>
            <a:r>
              <a:rPr lang="en-US" sz="1200" b="1" i="0" u="none" strike="noStrike" kern="1200" baseline="0" dirty="0" smtClean="0">
                <a:solidFill>
                  <a:schemeClr val="tx1"/>
                </a:solidFill>
                <a:latin typeface="+mn-lt"/>
                <a:ea typeface="+mn-ea"/>
                <a:cs typeface="+mn-cs"/>
              </a:rPr>
              <a:t>path: </a:t>
            </a:r>
            <a:r>
              <a:rPr lang="en-US" sz="1200" b="0" i="0" u="none" strike="noStrike" kern="1200" baseline="0" dirty="0" smtClean="0">
                <a:solidFill>
                  <a:schemeClr val="tx1"/>
                </a:solidFill>
                <a:latin typeface="+mn-lt"/>
                <a:ea typeface="+mn-ea"/>
                <a:cs typeface="+mn-cs"/>
              </a:rPr>
              <a:t>increased capacity of SDSMAS to manage these functions (planning, information systems, human resources, financing, supply and logistics) enables districts to better plan for, acquire, use, and monitor resources such as funding, staff, information, and commodities. This in turn leads to (1) better availability of all these resources at the health facility, and also (2) supports SDSMAS’ ability to perform their supervisory and support functions to health facilities. Both of these outputs contribute to the increased capacity of facility staff to provide quality services, and finally the desired outcome of improved quality of and </a:t>
            </a:r>
            <a:r>
              <a:rPr lang="pt-PT" sz="1200" b="0" i="0" u="none" strike="noStrike" kern="1200" baseline="0" dirty="0" err="1" smtClean="0">
                <a:solidFill>
                  <a:schemeClr val="tx1"/>
                </a:solidFill>
                <a:latin typeface="+mn-lt"/>
                <a:ea typeface="+mn-ea"/>
                <a:cs typeface="+mn-cs"/>
              </a:rPr>
              <a:t>access</a:t>
            </a:r>
            <a:r>
              <a:rPr lang="pt-PT" sz="1200" b="0" i="0" u="none" strike="noStrike" kern="1200" baseline="0" dirty="0" smtClean="0">
                <a:solidFill>
                  <a:schemeClr val="tx1"/>
                </a:solidFill>
                <a:latin typeface="+mn-lt"/>
                <a:ea typeface="+mn-ea"/>
                <a:cs typeface="+mn-cs"/>
              </a:rPr>
              <a:t> to </a:t>
            </a:r>
            <a:r>
              <a:rPr lang="pt-PT" sz="1200" b="0" i="0" u="none" strike="noStrike" kern="1200" baseline="0" dirty="0" err="1" smtClean="0">
                <a:solidFill>
                  <a:schemeClr val="tx1"/>
                </a:solidFill>
                <a:latin typeface="+mn-lt"/>
                <a:ea typeface="+mn-ea"/>
                <a:cs typeface="+mn-cs"/>
              </a:rPr>
              <a:t>services</a:t>
            </a:r>
            <a:r>
              <a:rPr lang="pt-PT" sz="1200" b="0" i="0" u="none" strike="noStrike" kern="1200" baseline="0" dirty="0" smtClean="0">
                <a:solidFill>
                  <a:schemeClr val="tx1"/>
                </a:solidFill>
                <a:latin typeface="+mn-lt"/>
                <a:ea typeface="+mn-ea"/>
                <a:cs typeface="+mn-cs"/>
              </a:rPr>
              <a:t>.</a:t>
            </a:r>
          </a:p>
          <a:p>
            <a:endParaRPr lang="pt-PT"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Services functions </a:t>
            </a:r>
            <a:r>
              <a:rPr lang="en-US" sz="1200" b="1" i="0" u="none" strike="noStrike" kern="1200" baseline="0" dirty="0" smtClean="0">
                <a:solidFill>
                  <a:schemeClr val="tx1"/>
                </a:solidFill>
                <a:latin typeface="+mn-lt"/>
                <a:ea typeface="+mn-ea"/>
                <a:cs typeface="+mn-cs"/>
              </a:rPr>
              <a:t>path: </a:t>
            </a:r>
            <a:r>
              <a:rPr lang="en-US" sz="1200" b="0" i="0" u="none" strike="noStrike" kern="1200" baseline="0" dirty="0" smtClean="0">
                <a:solidFill>
                  <a:schemeClr val="tx1"/>
                </a:solidFill>
                <a:latin typeface="+mn-lt"/>
                <a:ea typeface="+mn-ea"/>
                <a:cs typeface="+mn-cs"/>
              </a:rPr>
              <a:t>increased capacity of SDSMAS to manage its health programs, laboratory services, and community engagement activities leads to better supervision and technical support to health facilities. This directly supports improved capacity of health staff to provide quality services, also leading to the </a:t>
            </a:r>
            <a:r>
              <a:rPr lang="pt-PT" sz="1200" b="0" i="0" u="none" strike="noStrike" kern="1200" baseline="0" dirty="0" err="1" smtClean="0">
                <a:solidFill>
                  <a:schemeClr val="tx1"/>
                </a:solidFill>
                <a:latin typeface="+mn-lt"/>
                <a:ea typeface="+mn-ea"/>
                <a:cs typeface="+mn-cs"/>
              </a:rPr>
              <a:t>desired</a:t>
            </a:r>
            <a:r>
              <a:rPr lang="pt-PT" sz="1200" b="0" i="0" u="none" strike="noStrike" kern="1200" baseline="0" dirty="0" smtClean="0">
                <a:solidFill>
                  <a:schemeClr val="tx1"/>
                </a:solidFill>
                <a:latin typeface="+mn-lt"/>
                <a:ea typeface="+mn-ea"/>
                <a:cs typeface="+mn-cs"/>
              </a:rPr>
              <a:t> </a:t>
            </a:r>
            <a:r>
              <a:rPr lang="pt-PT" sz="1200" b="0" i="0" u="none" strike="noStrike" kern="1200" baseline="0" dirty="0" err="1" smtClean="0">
                <a:solidFill>
                  <a:schemeClr val="tx1"/>
                </a:solidFill>
                <a:latin typeface="+mn-lt"/>
                <a:ea typeface="+mn-ea"/>
                <a:cs typeface="+mn-cs"/>
              </a:rPr>
              <a:t>outcome</a:t>
            </a:r>
            <a:r>
              <a:rPr lang="pt-P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path from the </a:t>
            </a:r>
            <a:r>
              <a:rPr lang="en-US" sz="1200" b="0" i="1" u="none" strike="noStrike" kern="1200" baseline="0" dirty="0" smtClean="0">
                <a:solidFill>
                  <a:schemeClr val="tx1"/>
                </a:solidFill>
                <a:latin typeface="+mn-lt"/>
                <a:ea typeface="+mn-ea"/>
                <a:cs typeface="+mn-cs"/>
              </a:rPr>
              <a:t>services functions </a:t>
            </a:r>
            <a:r>
              <a:rPr lang="en-US" sz="1200" b="0" i="0" u="none" strike="noStrike" kern="1200" baseline="0" dirty="0" smtClean="0">
                <a:solidFill>
                  <a:schemeClr val="tx1"/>
                </a:solidFill>
                <a:latin typeface="+mn-lt"/>
                <a:ea typeface="+mn-ea"/>
                <a:cs typeface="+mn-cs"/>
              </a:rPr>
              <a:t>output to the outcome is shorter and more direct than the path from the </a:t>
            </a:r>
            <a:r>
              <a:rPr lang="en-US" sz="1200" b="0" i="1" u="none" strike="noStrike" kern="1200" baseline="0" dirty="0" smtClean="0">
                <a:solidFill>
                  <a:schemeClr val="tx1"/>
                </a:solidFill>
                <a:latin typeface="+mn-lt"/>
                <a:ea typeface="+mn-ea"/>
                <a:cs typeface="+mn-cs"/>
              </a:rPr>
              <a:t>systemic functions</a:t>
            </a:r>
            <a:r>
              <a:rPr lang="en-US" sz="1200" b="0" i="0" u="none" strike="noStrike" kern="1200" baseline="0" dirty="0" smtClean="0">
                <a:solidFill>
                  <a:schemeClr val="tx1"/>
                </a:solidFill>
                <a:latin typeface="+mn-lt"/>
                <a:ea typeface="+mn-ea"/>
                <a:cs typeface="+mn-cs"/>
              </a:rPr>
              <a:t>. However, the </a:t>
            </a:r>
            <a:r>
              <a:rPr lang="en-US" sz="1200" b="0" i="1" u="none" strike="noStrike" kern="1200" baseline="0" dirty="0" smtClean="0">
                <a:solidFill>
                  <a:schemeClr val="tx1"/>
                </a:solidFill>
                <a:latin typeface="+mn-lt"/>
                <a:ea typeface="+mn-ea"/>
                <a:cs typeface="+mn-cs"/>
              </a:rPr>
              <a:t>systemic functions </a:t>
            </a:r>
            <a:r>
              <a:rPr lang="en-US" sz="1200" b="0" i="0" u="none" strike="noStrike" kern="1200" baseline="0" dirty="0" smtClean="0">
                <a:solidFill>
                  <a:schemeClr val="tx1"/>
                </a:solidFill>
                <a:latin typeface="+mn-lt"/>
                <a:ea typeface="+mn-ea"/>
                <a:cs typeface="+mn-cs"/>
              </a:rPr>
              <a:t>reinforce the </a:t>
            </a:r>
            <a:r>
              <a:rPr lang="en-US" sz="1200" b="0" i="1" u="none" strike="noStrike" kern="1200" baseline="0" dirty="0" smtClean="0">
                <a:solidFill>
                  <a:schemeClr val="tx1"/>
                </a:solidFill>
                <a:latin typeface="+mn-lt"/>
                <a:ea typeface="+mn-ea"/>
                <a:cs typeface="+mn-cs"/>
              </a:rPr>
              <a:t>services functions</a:t>
            </a:r>
            <a:r>
              <a:rPr lang="en-US" sz="1200" b="0" i="0" u="none" strike="noStrike" kern="1200" baseline="0" dirty="0" smtClean="0">
                <a:solidFill>
                  <a:schemeClr val="tx1"/>
                </a:solidFill>
                <a:latin typeface="+mn-lt"/>
                <a:ea typeface="+mn-ea"/>
                <a:cs typeface="+mn-cs"/>
              </a:rPr>
              <a:t>.</a:t>
            </a:r>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8</a:t>
            </a:fld>
            <a:endParaRPr lang="en-US"/>
          </a:p>
        </p:txBody>
      </p:sp>
    </p:spTree>
    <p:extLst>
      <p:ext uri="{BB962C8B-B14F-4D97-AF65-F5344CB8AC3E}">
        <p14:creationId xmlns:p14="http://schemas.microsoft.com/office/powerpoint/2010/main" val="882413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this study, we focused on six outcome variables: the first three variables relate to access to services, while the last three relate to service quality. These outcome variables were selected as they represent CHASS-SMT’s primary outcome indicators related to HIV prevention (i.e. </a:t>
            </a:r>
            <a:r>
              <a:rPr lang="en-US" sz="1200" b="0" i="0" u="none" strike="noStrike" kern="1200" baseline="0" dirty="0" err="1" smtClean="0">
                <a:solidFill>
                  <a:schemeClr val="tx1"/>
                </a:solidFill>
                <a:latin typeface="+mn-lt"/>
                <a:ea typeface="+mn-ea"/>
                <a:cs typeface="+mn-cs"/>
              </a:rPr>
              <a:t>eMTCT</a:t>
            </a:r>
            <a:r>
              <a:rPr lang="en-US" sz="1200" b="0" i="0" u="none" strike="noStrike" kern="1200" baseline="0" dirty="0" smtClean="0">
                <a:solidFill>
                  <a:schemeClr val="tx1"/>
                </a:solidFill>
                <a:latin typeface="+mn-lt"/>
                <a:ea typeface="+mn-ea"/>
                <a:cs typeface="+mn-cs"/>
              </a:rPr>
              <a:t>), care (i.e. new pre-ART enrollees), and treatment (i.e. new ART enrollees in HIV, Maternal and Child Health (MCH), and TB wards) service delivery. Furthermore, these outcome variables were deemed to be relatively sensitive to changes over time (unlike ART retention for instance) and data were easily accessible at all supported sites over the life of the project.</a:t>
            </a:r>
            <a:endParaRPr lang="pt-PT" sz="900" dirty="0">
              <a:latin typeface="+mn-lt"/>
            </a:endParaRPr>
          </a:p>
        </p:txBody>
      </p:sp>
      <p:sp>
        <p:nvSpPr>
          <p:cNvPr id="4" name="Slide Number Placeholder 3"/>
          <p:cNvSpPr>
            <a:spLocks noGrp="1"/>
          </p:cNvSpPr>
          <p:nvPr>
            <p:ph type="sldNum" sz="quarter" idx="10"/>
          </p:nvPr>
        </p:nvSpPr>
        <p:spPr/>
        <p:txBody>
          <a:bodyPr/>
          <a:lstStyle/>
          <a:p>
            <a:fld id="{E964F7CB-12FF-4D53-B11B-483C11B36B24}" type="slidenum">
              <a:rPr lang="en-US" smtClean="0"/>
              <a:t>9</a:t>
            </a:fld>
            <a:endParaRPr lang="en-US"/>
          </a:p>
        </p:txBody>
      </p:sp>
    </p:spTree>
    <p:extLst>
      <p:ext uri="{BB962C8B-B14F-4D97-AF65-F5344CB8AC3E}">
        <p14:creationId xmlns:p14="http://schemas.microsoft.com/office/powerpoint/2010/main" val="88241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spcBef>
                <a:spcPts val="600"/>
              </a:spcBef>
              <a:spcAft>
                <a:spcPts val="0"/>
              </a:spcAft>
              <a:defRPr sz="1800"/>
            </a:lvl1pPr>
            <a:lvl2pPr>
              <a:spcBef>
                <a:spcPts val="600"/>
              </a:spcBef>
              <a:spcAft>
                <a:spcPts val="0"/>
              </a:spcAft>
              <a:defRPr sz="1600"/>
            </a:lvl2pPr>
            <a:lvl3pPr>
              <a:spcBef>
                <a:spcPts val="600"/>
              </a:spcBef>
              <a:spcAft>
                <a:spcPts val="0"/>
              </a:spcAft>
              <a:defRPr sz="14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419600" y="381000"/>
            <a:ext cx="4419600" cy="1470025"/>
          </a:xfrm>
        </p:spPr>
        <p:txBody>
          <a:bodyPr>
            <a:normAutofit/>
          </a:bodyPr>
          <a:lstStyle>
            <a:lvl1pPr algn="l">
              <a:defRPr sz="36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562600" y="4724400"/>
            <a:ext cx="3276600" cy="914400"/>
          </a:xfrm>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Date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6A30AD-B952-47D3-93E7-3D1A5BDA01FB}" type="datetime1">
              <a:rPr lang="en-US" smtClean="0"/>
              <a:t>7/7/2016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51F145E-9DED-40B9-8F43-F0EA2CD4308F}" type="slidenum">
              <a:rPr lang="en-US" smtClean="0"/>
              <a:t>‹#›</a:t>
            </a:fld>
            <a:endParaRPr lang="en-US"/>
          </a:p>
        </p:txBody>
      </p:sp>
    </p:spTree>
    <p:extLst>
      <p:ext uri="{BB962C8B-B14F-4D97-AF65-F5344CB8AC3E}">
        <p14:creationId xmlns:p14="http://schemas.microsoft.com/office/powerpoint/2010/main" val="2251899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889000" y="2651125"/>
            <a:ext cx="3413125" cy="3270250"/>
          </a:xfrm>
          <a:prstGeom prst="rect">
            <a:avLst/>
          </a:prstGeom>
        </p:spPr>
        <p:txBody>
          <a:bodyPr vert="horz"/>
          <a:lstStyle>
            <a:lvl1pPr marL="0" indent="0" algn="l">
              <a:spcAft>
                <a:spcPts val="0"/>
              </a:spcAft>
              <a:buNone/>
              <a:defRPr sz="3200">
                <a:latin typeface="Arial"/>
                <a:cs typeface="Arial"/>
              </a:defRPr>
            </a:lvl1pPr>
          </a:lstStyle>
          <a:p>
            <a:pPr algn="l">
              <a:spcAft>
                <a:spcPts val="0"/>
              </a:spcAft>
            </a:pPr>
            <a:r>
              <a:rPr lang="en-US" sz="2500" b="1" i="0" dirty="0" smtClean="0">
                <a:solidFill>
                  <a:schemeClr val="bg1"/>
                </a:solidFill>
                <a:latin typeface="Helvetica"/>
                <a:cs typeface="Helvetica"/>
              </a:rPr>
              <a:t>Presentation to the most amazing corporation in </a:t>
            </a:r>
          </a:p>
          <a:p>
            <a:pPr algn="l">
              <a:spcAft>
                <a:spcPts val="0"/>
              </a:spcAft>
            </a:pPr>
            <a:r>
              <a:rPr lang="en-US" sz="2500" b="1" i="0" dirty="0" smtClean="0">
                <a:solidFill>
                  <a:schemeClr val="bg1"/>
                </a:solidFill>
                <a:latin typeface="Helvetica"/>
                <a:cs typeface="Helvetica"/>
              </a:rPr>
              <a:t>the world. </a:t>
            </a:r>
          </a:p>
          <a:p>
            <a:pPr algn="l">
              <a:spcAft>
                <a:spcPts val="0"/>
              </a:spcAft>
            </a:pPr>
            <a:endParaRPr lang="en-US" sz="2500" b="1" i="0" dirty="0" smtClean="0">
              <a:solidFill>
                <a:schemeClr val="bg1"/>
              </a:solidFill>
              <a:latin typeface="Helvetica"/>
              <a:cs typeface="Helvetica"/>
            </a:endParaRPr>
          </a:p>
          <a:p>
            <a:pPr algn="l">
              <a:spcAft>
                <a:spcPts val="0"/>
              </a:spcAft>
            </a:pPr>
            <a:r>
              <a:rPr lang="en-US" sz="2500" b="0" i="0" dirty="0" err="1" smtClean="0">
                <a:solidFill>
                  <a:schemeClr val="bg1"/>
                </a:solidFill>
                <a:latin typeface="Helvetica"/>
                <a:cs typeface="Helvetica"/>
              </a:rPr>
              <a:t>Lorem</a:t>
            </a:r>
            <a:r>
              <a:rPr lang="en-US" sz="2500" b="0" i="0" dirty="0" smtClean="0">
                <a:solidFill>
                  <a:schemeClr val="bg1"/>
                </a:solidFill>
                <a:latin typeface="Helvetica"/>
                <a:cs typeface="Helvetica"/>
              </a:rPr>
              <a:t> </a:t>
            </a:r>
            <a:r>
              <a:rPr lang="en-US" sz="2500" b="0" i="0" dirty="0" err="1" smtClean="0">
                <a:solidFill>
                  <a:schemeClr val="bg1"/>
                </a:solidFill>
                <a:latin typeface="Helvetica"/>
                <a:cs typeface="Helvetica"/>
              </a:rPr>
              <a:t>ipsum</a:t>
            </a:r>
            <a:r>
              <a:rPr lang="en-US" sz="2500" b="0" i="0" dirty="0" smtClean="0">
                <a:solidFill>
                  <a:schemeClr val="bg1"/>
                </a:solidFill>
                <a:latin typeface="Helvetica"/>
                <a:cs typeface="Helvetica"/>
              </a:rPr>
              <a:t> dolor set </a:t>
            </a:r>
            <a:r>
              <a:rPr lang="en-US" sz="2500" b="0" i="0" dirty="0" err="1" smtClean="0">
                <a:solidFill>
                  <a:schemeClr val="bg1"/>
                </a:solidFill>
                <a:latin typeface="Helvetica"/>
                <a:cs typeface="Helvetica"/>
              </a:rPr>
              <a:t>amet</a:t>
            </a:r>
            <a:r>
              <a:rPr lang="en-US" sz="2500" b="0" i="0" dirty="0" smtClean="0">
                <a:solidFill>
                  <a:schemeClr val="bg1"/>
                </a:solidFill>
                <a:latin typeface="Helvetica"/>
                <a:cs typeface="Helvetica"/>
              </a:rPr>
              <a:t> magnum</a:t>
            </a:r>
            <a:r>
              <a:rPr lang="en-US" sz="2500" b="0" i="0" baseline="0" dirty="0" smtClean="0">
                <a:solidFill>
                  <a:schemeClr val="bg1"/>
                </a:solidFill>
                <a:latin typeface="Helvetica"/>
                <a:cs typeface="Helvetica"/>
              </a:rPr>
              <a:t> allure. </a:t>
            </a:r>
            <a:endParaRPr lang="en-US" sz="2500" b="0" i="0" dirty="0" smtClean="0">
              <a:solidFill>
                <a:schemeClr val="bg1"/>
              </a:solidFill>
              <a:latin typeface="Helvetica"/>
              <a:cs typeface="Helvetic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692150" y="469900"/>
            <a:ext cx="6775147" cy="914400"/>
          </a:xfrm>
          <a:prstGeom prst="roundRect">
            <a:avLst>
              <a:gd name="adj" fmla="val 4514"/>
            </a:avLst>
          </a:prstGeom>
          <a:solidFill>
            <a:schemeClr val="accent1"/>
          </a:solidFill>
          <a:ln>
            <a:solidFill>
              <a:srgbClr val="DA291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13232" y="469900"/>
            <a:ext cx="6747715" cy="922338"/>
          </a:xfrm>
          <a:prstGeom prst="rect">
            <a:avLst/>
          </a:prstGeom>
        </p:spPr>
        <p:txBody>
          <a:bodyPr vert="horz" lIns="91440" tIns="45720" rIns="91440" bIns="45720" rtlCol="0" anchor="ctr">
            <a:normAutofit/>
          </a:bodyPr>
          <a:lstStyle/>
          <a:p>
            <a:r>
              <a:rPr lang="en-US" dirty="0" smtClean="0"/>
              <a:t>Slide Title</a:t>
            </a:r>
            <a:endParaRPr lang="en-US" dirty="0"/>
          </a:p>
        </p:txBody>
      </p:sp>
      <p:sp>
        <p:nvSpPr>
          <p:cNvPr id="3" name="Text Placeholder 2"/>
          <p:cNvSpPr>
            <a:spLocks noGrp="1"/>
          </p:cNvSpPr>
          <p:nvPr>
            <p:ph type="body" idx="1"/>
          </p:nvPr>
        </p:nvSpPr>
        <p:spPr>
          <a:xfrm>
            <a:off x="723900" y="1536700"/>
            <a:ext cx="7721600" cy="4601909"/>
          </a:xfrm>
          <a:prstGeom prst="rect">
            <a:avLst/>
          </a:prstGeom>
        </p:spPr>
        <p:txBody>
          <a:bodyPr vert="horz" lIns="91440" tIns="45720" rIns="91440" bIns="45720" rtlCol="0">
            <a:normAutofit/>
          </a:bodyPr>
          <a:lstStyle/>
          <a:p>
            <a:pPr lvl="0"/>
            <a:r>
              <a:rPr lang="en-US" dirty="0" smtClean="0"/>
              <a:t>First level</a:t>
            </a:r>
          </a:p>
          <a:p>
            <a:pPr lvl="1"/>
            <a:r>
              <a:rPr lang="en-US" dirty="0" smtClean="0"/>
              <a:t>Second level</a:t>
            </a:r>
          </a:p>
          <a:p>
            <a:pPr marL="1143000" lvl="2" indent="-285750" algn="l" defTabSz="457200" rtl="0" eaLnBrk="1" latinLnBrk="0" hangingPunct="1">
              <a:spcBef>
                <a:spcPct val="20000"/>
              </a:spcBef>
              <a:buFont typeface="Arial"/>
              <a:buChar char="–"/>
            </a:pPr>
            <a:r>
              <a:rPr lang="en-US" dirty="0" smtClean="0"/>
              <a:t>Third level</a:t>
            </a:r>
          </a:p>
        </p:txBody>
      </p:sp>
      <p:sp>
        <p:nvSpPr>
          <p:cNvPr id="7"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sp>
        <p:nvSpPr>
          <p:cNvPr id="13"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pic>
        <p:nvPicPr>
          <p:cNvPr id="15" name="Picture 14" descr="abt_GEO_white.ai"/>
          <p:cNvPicPr>
            <a:picLocks/>
          </p:cNvPicPr>
          <p:nvPr/>
        </p:nvPicPr>
        <p:blipFill>
          <a:blip r:embed="rId6" cstate="screen">
            <a:extLst>
              <a:ext uri="{28A0092B-C50C-407E-A947-70E740481C1C}">
                <a14:useLocalDpi xmlns:a14="http://schemas.microsoft.com/office/drawing/2010/main"/>
              </a:ext>
            </a:extLst>
          </a:blip>
          <a:srcRect/>
          <a:stretch>
            <a:fillRect/>
          </a:stretch>
        </p:blipFill>
        <p:spPr>
          <a:xfrm>
            <a:off x="7523480" y="469900"/>
            <a:ext cx="914400" cy="914400"/>
          </a:xfrm>
          <a:prstGeom prst="roundRect">
            <a:avLst>
              <a:gd name="adj" fmla="val 3376"/>
            </a:avLst>
          </a:prstGeom>
          <a:solidFill>
            <a:schemeClr val="accent2"/>
          </a:solidFill>
        </p:spPr>
      </p:pic>
      <p:sp>
        <p:nvSpPr>
          <p:cNvPr id="9" name="Slide Number Placeholder 5"/>
          <p:cNvSpPr txBox="1">
            <a:spLocks/>
          </p:cNvSpPr>
          <p:nvPr/>
        </p:nvSpPr>
        <p:spPr>
          <a:xfrm>
            <a:off x="6058753" y="6234082"/>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a:cs typeface="Helvetica"/>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FFFFFF"/>
                </a:solidFill>
                <a:effectLst/>
                <a:uLnTx/>
                <a:uFillTx/>
                <a:latin typeface="Arial"/>
                <a:ea typeface="+mn-ea"/>
                <a:cs typeface="Arial"/>
              </a:rPr>
              <a:t>Abt Associates </a:t>
            </a:r>
            <a:r>
              <a:rPr lang="en-US" sz="800" dirty="0" smtClean="0">
                <a:solidFill>
                  <a:srgbClr val="FFFFFF"/>
                </a:solidFill>
                <a:latin typeface="Arial"/>
                <a:cs typeface="Arial"/>
              </a:rPr>
              <a:t>| pg </a:t>
            </a:r>
            <a:fld id="{B24152A7-EAFD-4862-85A2-527423E9945A}" type="slidenum">
              <a:rPr lang="en-US" sz="800" smtClean="0">
                <a:solidFill>
                  <a:srgbClr val="FFFFFF"/>
                </a:solidFill>
                <a:latin typeface="Arial"/>
                <a:cs typeface="Arial"/>
              </a:rPr>
              <a:t>‹#›</a:t>
            </a:fld>
            <a:endParaRPr kumimoji="0" lang="en-US" sz="800" b="1" i="0" u="none" strike="noStrike" kern="1200" cap="none" spc="0" normalizeH="0" baseline="0" noProof="0" dirty="0" smtClean="0">
              <a:ln>
                <a:noFill/>
              </a:ln>
              <a:solidFill>
                <a:srgbClr val="FFFFFF"/>
              </a:solidFill>
              <a:effectLst/>
              <a:uLnTx/>
              <a:uFillTx/>
              <a:latin typeface="Arial"/>
              <a:ea typeface="+mn-ea"/>
              <a:cs typeface="Arial"/>
            </a:endParaRPr>
          </a:p>
        </p:txBody>
      </p:sp>
      <p:sp>
        <p:nvSpPr>
          <p:cNvPr id="16" name="Rounded Rectangle 15"/>
          <p:cNvSpPr/>
          <p:nvPr/>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708" r:id="rId4"/>
  </p:sldLayoutIdLst>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pic>
        <p:nvPicPr>
          <p:cNvPr id="4" name="Picture 3" descr="abt_assoc_lockup.ai"/>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98500" y="627211"/>
            <a:ext cx="1460250" cy="1471727"/>
          </a:xfrm>
          <a:prstGeom prst="rect">
            <a:avLst/>
          </a:prstGeom>
        </p:spPr>
      </p:pic>
      <p:sp>
        <p:nvSpPr>
          <p:cNvPr id="5" name="Rounded Rectangle 4"/>
          <p:cNvSpPr/>
          <p:nvPr/>
        </p:nvSpPr>
        <p:spPr>
          <a:xfrm>
            <a:off x="698500" y="2404645"/>
            <a:ext cx="3848778" cy="3826144"/>
          </a:xfrm>
          <a:prstGeom prst="roundRect">
            <a:avLst>
              <a:gd name="adj" fmla="val 953"/>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8" r:id="rId1"/>
  </p:sldLayoutIdLst>
  <p:hf sldNum="0" hdr="0" dt="0"/>
  <p:txStyles>
    <p:titleStyle>
      <a:lvl1pPr algn="l" defTabSz="457200" rtl="0" eaLnBrk="1" latinLnBrk="0" hangingPunct="1">
        <a:spcBef>
          <a:spcPct val="0"/>
        </a:spcBef>
        <a:buNone/>
        <a:defRPr sz="4400" b="1" i="0" kern="1200">
          <a:solidFill>
            <a:srgbClr val="FF000A"/>
          </a:solidFill>
          <a:latin typeface="Helvetica"/>
          <a:ea typeface="+mj-ea"/>
          <a:cs typeface="Helvetica"/>
        </a:defRPr>
      </a:lvl1pPr>
    </p:titleStyle>
    <p:bodyStyle>
      <a:lvl1pPr marL="342900" indent="-342900" algn="l" defTabSz="457200" rtl="0" eaLnBrk="1" latinLnBrk="0" hangingPunct="1">
        <a:spcBef>
          <a:spcPct val="20000"/>
        </a:spcBef>
        <a:buClr>
          <a:srgbClr val="FF000A"/>
        </a:buClr>
        <a:buFont typeface="Wingdings" charset="2"/>
        <a:buChar char="§"/>
        <a:defRPr sz="3200" kern="1200" baseline="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ounded Rectangle 22"/>
          <p:cNvSpPr/>
          <p:nvPr/>
        </p:nvSpPr>
        <p:spPr>
          <a:xfrm>
            <a:off x="6554724" y="6291232"/>
            <a:ext cx="1920239" cy="2413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sp>
        <p:nvSpPr>
          <p:cNvPr id="13" name="Title Placeholder 1"/>
          <p:cNvSpPr txBox="1">
            <a:spLocks/>
          </p:cNvSpPr>
          <p:nvPr/>
        </p:nvSpPr>
        <p:spPr>
          <a:xfrm>
            <a:off x="7471615" y="274638"/>
            <a:ext cx="1215185"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smtClean="0">
              <a:ln>
                <a:noFill/>
              </a:ln>
              <a:solidFill>
                <a:srgbClr val="FF000A"/>
              </a:solidFill>
              <a:effectLst/>
              <a:uLnTx/>
              <a:uFillTx/>
              <a:latin typeface="Arial"/>
              <a:ea typeface="+mj-ea"/>
              <a:cs typeface="Arial"/>
            </a:endParaRPr>
          </a:p>
        </p:txBody>
      </p:sp>
      <p:sp>
        <p:nvSpPr>
          <p:cNvPr id="16" name="Rounded Rectangle 15"/>
          <p:cNvSpPr/>
          <p:nvPr/>
        </p:nvSpPr>
        <p:spPr>
          <a:xfrm>
            <a:off x="685803" y="6291232"/>
            <a:ext cx="2880360" cy="241300"/>
          </a:xfrm>
          <a:prstGeom prst="roundRect">
            <a:avLst>
              <a:gd name="adj" fmla="val 0"/>
            </a:avLst>
          </a:prstGeom>
          <a:solidFill>
            <a:srgbClr val="D0D3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3619500" y="6291232"/>
            <a:ext cx="932688" cy="241300"/>
          </a:xfrm>
          <a:prstGeom prst="roundRect">
            <a:avLst>
              <a:gd name="adj" fmla="val 0"/>
            </a:avLst>
          </a:prstGeom>
          <a:solidFill>
            <a:srgbClr val="C3C6A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4589018" y="6291232"/>
            <a:ext cx="1920239" cy="241300"/>
          </a:xfrm>
          <a:prstGeom prst="roundRect">
            <a:avLst>
              <a:gd name="adj" fmla="val 0"/>
            </a:avLst>
          </a:prstGeom>
          <a:solidFill>
            <a:srgbClr val="B7C9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abt_logo.tag_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723" y="4223680"/>
            <a:ext cx="3110527" cy="1421149"/>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Lst>
  <p:hf sldNum="0" hdr="0" dt="0"/>
  <p:txStyles>
    <p:titleStyle>
      <a:lvl1pPr algn="l" defTabSz="457200" rtl="0" eaLnBrk="1" latinLnBrk="0" hangingPunct="1">
        <a:spcBef>
          <a:spcPct val="0"/>
        </a:spcBef>
        <a:buNone/>
        <a:defRPr sz="3600" b="0" i="0" kern="1200">
          <a:solidFill>
            <a:schemeClr val="bg1"/>
          </a:solidFill>
          <a:latin typeface="Arial"/>
          <a:ea typeface="+mj-ea"/>
          <a:cs typeface="Arial"/>
        </a:defRPr>
      </a:lvl1pPr>
    </p:titleStyle>
    <p:bodyStyle>
      <a:lvl1pPr marL="342900" indent="-342900" algn="l" defTabSz="457200" rtl="0" eaLnBrk="1" latinLnBrk="0" hangingPunct="1">
        <a:lnSpc>
          <a:spcPct val="100000"/>
        </a:lnSpc>
        <a:spcBef>
          <a:spcPts val="768"/>
        </a:spcBef>
        <a:spcAft>
          <a:spcPts val="800"/>
        </a:spcAft>
        <a:buClr>
          <a:srgbClr val="DA291C"/>
        </a:buClr>
        <a:buFont typeface="Wingdings" charset="2"/>
        <a:buChar char="§"/>
        <a:defRPr sz="2400" kern="1200" baseline="0">
          <a:solidFill>
            <a:schemeClr val="tx1"/>
          </a:solidFill>
          <a:latin typeface="Arial"/>
          <a:ea typeface="+mn-ea"/>
          <a:cs typeface="Arial"/>
        </a:defRPr>
      </a:lvl1pPr>
      <a:lvl2pPr marL="742950" indent="-285750" algn="l" defTabSz="457200" rtl="0" eaLnBrk="1" latinLnBrk="0" hangingPunct="1">
        <a:lnSpc>
          <a:spcPct val="100000"/>
        </a:lnSpc>
        <a:spcBef>
          <a:spcPts val="768"/>
        </a:spcBef>
        <a:spcAft>
          <a:spcPts val="800"/>
        </a:spcAft>
        <a:buFont typeface="Arial"/>
        <a:buChar char="–"/>
        <a:defRPr lang="en-US" sz="2000" kern="1200" dirty="0" smtClean="0">
          <a:solidFill>
            <a:schemeClr val="tx1"/>
          </a:solidFill>
          <a:latin typeface="Arial"/>
          <a:ea typeface="+mn-ea"/>
          <a:cs typeface="Arial"/>
        </a:defRPr>
      </a:lvl2pPr>
      <a:lvl3pPr marL="1143000" indent="-228600" algn="l" defTabSz="457200" rtl="0" eaLnBrk="1" latinLnBrk="0" hangingPunct="1">
        <a:lnSpc>
          <a:spcPct val="100000"/>
        </a:lnSpc>
        <a:spcBef>
          <a:spcPts val="768"/>
        </a:spcBef>
        <a:spcAft>
          <a:spcPts val="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00" y="228600"/>
            <a:ext cx="4591050" cy="3810000"/>
          </a:xfrm>
        </p:spPr>
        <p:txBody>
          <a:bodyPr>
            <a:normAutofit fontScale="90000"/>
          </a:bodyPr>
          <a:lstStyle/>
          <a:p>
            <a:r>
              <a:rPr lang="en-US" dirty="0">
                <a:solidFill>
                  <a:schemeClr val="bg1"/>
                </a:solidFill>
              </a:rPr>
              <a:t>Strengthening </a:t>
            </a:r>
            <a:r>
              <a:rPr lang="en-US" dirty="0" smtClean="0">
                <a:solidFill>
                  <a:schemeClr val="bg1"/>
                </a:solidFill>
              </a:rPr>
              <a:t>District Health System and HIV Service Delivery Outcomes in Mozambique: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Findings from the CHASS-SMT Project</a:t>
            </a:r>
            <a:endParaRPr lang="en-US" dirty="0">
              <a:solidFill>
                <a:schemeClr val="bg1"/>
              </a:solidFill>
            </a:endParaRPr>
          </a:p>
        </p:txBody>
      </p:sp>
      <p:sp>
        <p:nvSpPr>
          <p:cNvPr id="5" name="Rounded Rectangle 4"/>
          <p:cNvSpPr/>
          <p:nvPr/>
        </p:nvSpPr>
        <p:spPr>
          <a:xfrm>
            <a:off x="5486400" y="4582950"/>
            <a:ext cx="3581400" cy="99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r"/>
            <a:r>
              <a:rPr lang="en-US" sz="2800" dirty="0">
                <a:solidFill>
                  <a:schemeClr val="bg1">
                    <a:lumMod val="50000"/>
                  </a:schemeClr>
                </a:solidFill>
              </a:rPr>
              <a:t>1 Dec </a:t>
            </a:r>
            <a:r>
              <a:rPr lang="en-US" sz="2800" dirty="0" smtClean="0">
                <a:solidFill>
                  <a:schemeClr val="bg1">
                    <a:lumMod val="50000"/>
                  </a:schemeClr>
                </a:solidFill>
              </a:rPr>
              <a:t>2015</a:t>
            </a:r>
            <a:endParaRPr lang="en-US" sz="2800" dirty="0">
              <a:solidFill>
                <a:schemeClr val="bg1">
                  <a:lumMod val="50000"/>
                </a:schemeClr>
              </a:solidFill>
            </a:endParaRPr>
          </a:p>
        </p:txBody>
      </p:sp>
      <p:pic>
        <p:nvPicPr>
          <p:cNvPr id="4" name="Picture 2" descr="Description: Description: Description: Description: Description: Description: Description: Description: cid:image001.png@01CC2FE7.5BC80DD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729254"/>
            <a:ext cx="1441450" cy="691896"/>
          </a:xfrm>
          <a:prstGeom prst="rect">
            <a:avLst/>
          </a:prstGeom>
          <a:ln>
            <a:noFill/>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787488809"/>
      </p:ext>
    </p:extLst>
  </p:cSld>
  <p:clrMapOvr>
    <a:masterClrMapping/>
  </p:clrMapOvr>
  <mc:AlternateContent xmlns:mc="http://schemas.openxmlformats.org/markup-compatibility/2006" xmlns:p14="http://schemas.microsoft.com/office/powerpoint/2010/main">
    <mc:Choice Requires="p14">
      <p:transition spd="slow" p14:dur="2000" advTm="11297"/>
    </mc:Choice>
    <mc:Fallback xmlns="">
      <p:transition spd="slow" advTm="112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Methodology</a:t>
            </a:r>
            <a:endParaRPr lang="en-US" dirty="0"/>
          </a:p>
        </p:txBody>
      </p:sp>
      <p:sp>
        <p:nvSpPr>
          <p:cNvPr id="7" name="Content Placeholder 2"/>
          <p:cNvSpPr>
            <a:spLocks noGrp="1"/>
          </p:cNvSpPr>
          <p:nvPr>
            <p:ph idx="1"/>
          </p:nvPr>
        </p:nvSpPr>
        <p:spPr/>
        <p:txBody>
          <a:bodyPr/>
          <a:lstStyle/>
          <a:p>
            <a:r>
              <a:rPr lang="en-US" dirty="0" smtClean="0"/>
              <a:t>“Difference-in-difference” multivariate analysis, comparing facilities from HPDs vs NPDs before and after the intervention</a:t>
            </a:r>
          </a:p>
          <a:p>
            <a:r>
              <a:rPr lang="en-US" dirty="0" smtClean="0"/>
              <a:t>“Difference-in-difference” multivariate analysis, looking only at all HPD facilities before and after intervention, comparing “high achievement” (HA) districts vs “low achievement” (LA) districts</a:t>
            </a:r>
          </a:p>
          <a:p>
            <a:r>
              <a:rPr lang="en-US" dirty="0" smtClean="0"/>
              <a:t>Control for multiple confounding factors</a:t>
            </a:r>
          </a:p>
          <a:p>
            <a:r>
              <a:rPr lang="en-US" dirty="0" smtClean="0"/>
              <a:t>Supplemented with qualitative informant interviews</a:t>
            </a:r>
            <a:endParaRPr lang="en-US" dirty="0"/>
          </a:p>
        </p:txBody>
      </p:sp>
    </p:spTree>
    <p:extLst>
      <p:ext uri="{BB962C8B-B14F-4D97-AF65-F5344CB8AC3E}">
        <p14:creationId xmlns:p14="http://schemas.microsoft.com/office/powerpoint/2010/main" val="492946352"/>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Quantitative Findings – HPD vs NPDs</a:t>
            </a:r>
            <a:endParaRPr lang="en-US" dirty="0"/>
          </a:p>
        </p:txBody>
      </p:sp>
      <p:sp>
        <p:nvSpPr>
          <p:cNvPr id="5" name="Content Placeholder 4"/>
          <p:cNvSpPr>
            <a:spLocks noGrp="1"/>
          </p:cNvSpPr>
          <p:nvPr>
            <p:ph idx="1"/>
          </p:nvPr>
        </p:nvSpPr>
        <p:spPr/>
        <p:txBody>
          <a:bodyPr/>
          <a:lstStyle/>
          <a:p>
            <a:r>
              <a:rPr lang="en-US" dirty="0" smtClean="0"/>
              <a:t>Relationship Between Graduation Path Assessment Scores and Key Outcomes</a:t>
            </a: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445782"/>
            <a:ext cx="790091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309932"/>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Quantitative Findings</a:t>
            </a:r>
            <a:endParaRPr lang="en-US" dirty="0"/>
          </a:p>
        </p:txBody>
      </p:sp>
      <p:sp>
        <p:nvSpPr>
          <p:cNvPr id="5" name="Content Placeholder 4"/>
          <p:cNvSpPr>
            <a:spLocks noGrp="1"/>
          </p:cNvSpPr>
          <p:nvPr>
            <p:ph idx="1"/>
          </p:nvPr>
        </p:nvSpPr>
        <p:spPr>
          <a:xfrm>
            <a:off x="723899" y="1536701"/>
            <a:ext cx="7839075" cy="406399"/>
          </a:xfrm>
        </p:spPr>
        <p:txBody>
          <a:bodyPr>
            <a:normAutofit fontScale="62500" lnSpcReduction="20000"/>
          </a:bodyPr>
          <a:lstStyle/>
          <a:p>
            <a:r>
              <a:rPr lang="en-US" b="1" dirty="0"/>
              <a:t>Relationship Between Graduation Path Assessment Scores and Key Outcomes</a:t>
            </a:r>
          </a:p>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472" y="1798822"/>
            <a:ext cx="7498656" cy="4468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062917"/>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Qualitative Findings</a:t>
            </a:r>
            <a:endParaRPr lang="en-US" dirty="0"/>
          </a:p>
        </p:txBody>
      </p:sp>
      <p:sp>
        <p:nvSpPr>
          <p:cNvPr id="5" name="Content Placeholder 2"/>
          <p:cNvSpPr>
            <a:spLocks noGrp="1"/>
          </p:cNvSpPr>
          <p:nvPr>
            <p:ph idx="1"/>
          </p:nvPr>
        </p:nvSpPr>
        <p:spPr/>
        <p:txBody>
          <a:bodyPr>
            <a:normAutofit lnSpcReduction="10000"/>
          </a:bodyPr>
          <a:lstStyle/>
          <a:p>
            <a:r>
              <a:rPr lang="en-US" smtClean="0"/>
              <a:t>Perceptions of improved district management capacity:</a:t>
            </a:r>
          </a:p>
          <a:p>
            <a:pPr lvl="1"/>
            <a:r>
              <a:rPr lang="en-US" smtClean="0"/>
              <a:t>Systemic functions:</a:t>
            </a:r>
          </a:p>
          <a:p>
            <a:pPr lvl="2"/>
            <a:r>
              <a:rPr lang="en-US" smtClean="0"/>
              <a:t>Sub-agreement most cited as perceived to have had an impact</a:t>
            </a:r>
          </a:p>
          <a:p>
            <a:pPr lvl="2"/>
            <a:r>
              <a:rPr lang="en-US" smtClean="0"/>
              <a:t>Improved information and data use</a:t>
            </a:r>
          </a:p>
          <a:p>
            <a:pPr lvl="2"/>
            <a:r>
              <a:rPr lang="en-US" smtClean="0"/>
              <a:t>Limited mention of direct linkages between improved management capacity and service delivery outcomes</a:t>
            </a:r>
          </a:p>
          <a:p>
            <a:pPr lvl="1"/>
            <a:r>
              <a:rPr lang="en-US" smtClean="0"/>
              <a:t>Services functions:</a:t>
            </a:r>
          </a:p>
          <a:p>
            <a:pPr lvl="2"/>
            <a:r>
              <a:rPr lang="en-US" smtClean="0"/>
              <a:t>Sub-agreement most cited as perceived to have had an impact</a:t>
            </a:r>
          </a:p>
          <a:p>
            <a:pPr lvl="2"/>
            <a:r>
              <a:rPr lang="en-US" smtClean="0"/>
              <a:t>Key informants able to link improved management capacity to improved service delivery outputs and outcomes</a:t>
            </a:r>
            <a:endParaRPr lang="en-US" dirty="0"/>
          </a:p>
        </p:txBody>
      </p:sp>
    </p:spTree>
    <p:extLst>
      <p:ext uri="{BB962C8B-B14F-4D97-AF65-F5344CB8AC3E}">
        <p14:creationId xmlns:p14="http://schemas.microsoft.com/office/powerpoint/2010/main" val="3706220773"/>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5" name="Content Placeholder 2"/>
          <p:cNvSpPr>
            <a:spLocks noGrp="1"/>
          </p:cNvSpPr>
          <p:nvPr>
            <p:ph idx="1"/>
          </p:nvPr>
        </p:nvSpPr>
        <p:spPr/>
        <p:txBody>
          <a:bodyPr/>
          <a:lstStyle/>
          <a:p>
            <a:r>
              <a:rPr lang="en-US" smtClean="0"/>
              <a:t>District approach shows positive association with quality indicators</a:t>
            </a:r>
          </a:p>
          <a:p>
            <a:r>
              <a:rPr lang="en-US" smtClean="0"/>
              <a:t>Within HPDs, increased district management capacity of systemic functions shows strong positive association with five of six service delivery outcomes</a:t>
            </a:r>
          </a:p>
          <a:p>
            <a:r>
              <a:rPr lang="en-US" smtClean="0"/>
              <a:t>Qualitative results consistent with quantitative findings and theory of change</a:t>
            </a:r>
          </a:p>
          <a:p>
            <a:r>
              <a:rPr lang="en-US" smtClean="0"/>
              <a:t>Results encouraging, consistent with recent studies and reviews on HSS-SD link</a:t>
            </a:r>
            <a:endParaRPr lang="en-US" dirty="0" smtClean="0"/>
          </a:p>
        </p:txBody>
      </p:sp>
    </p:spTree>
    <p:extLst>
      <p:ext uri="{BB962C8B-B14F-4D97-AF65-F5344CB8AC3E}">
        <p14:creationId xmlns:p14="http://schemas.microsoft.com/office/powerpoint/2010/main" val="2246833595"/>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Acknowledgements </a:t>
            </a:r>
            <a:endParaRPr lang="en-US" dirty="0"/>
          </a:p>
        </p:txBody>
      </p:sp>
      <p:sp>
        <p:nvSpPr>
          <p:cNvPr id="3" name="AutoShape 2" descr="data:image/jpeg;base64,/9j/4AAQSkZJRgABAQAAAQABAAD/2wCEAAkGBxQSEhMUExQWFhMXGBkZGBcYFx8cGxUcHB0XFhsgFRkYHCsgGBolGxUfITEhJikrLy4wGB8zOTMsNygtLisBCgoKDg0OGhAQGiwmHyQwLC0sNy8vLCwsKywsLCwvLDAvLSwsLCwvLCwsLSwsLCwsLCwsLCwsLywsLDAvLCwsLP/AABEIAJEBXQMBEQACEQEDEQH/xAAcAAEAAgIDAQAAAAAAAAAAAAAABgcEBQIDCAH/xABQEAACAQMABQUJDAcGBAcAAAABAgMABBEFBhIhMQcTQVFhIjVxcnOBkbGyCBQyMzRCUnShs8HRI1Rik8LD0hUWQ1OCgxdEovAkkpSj0+Lj/8QAGgEBAAIDAQAAAAAAAAAAAAAAAAEFAgQGA//EADURAQABAgMDCgYBBQEBAAAAAAABAgMEBREhMUESE1FxgZGxwdHwIjI0YaHhQhUzUmLxIxT/2gAMAwEAAhEDEQA/ALxoFAoFAoI3p/XqwsyVmuF5wcY0y7jwqgOz58UENvOXC2BPNWs79rlEB9BY/ZROjXHl1b9QH/qv/wAKGjsh5dBnu7Egfs3G0fQYh66GjZW/LfZn4dvcr4BGwH/uA/ZQ0bSHlf0YeMkq+GFz7KmiNGWnKjos/wDNY8MUo9cdBKrC9SeNJYm2o5FDI2CNpSMg4O/hQZFAoFAoFBh3+k4ofjHC9Q4k+ADfXjdxFu189Wj2s4e7e+SnViW+sts5wJQD+0Co9LDFeNGPw9U6RV36x4vevL8RRGs092k+DbA1uNJ9oFAoFAoFAoFAoFAoFAoFAoFAoFAoFAoFAoFAoFB1XVykSNJIwVEBZmJwFAGSSegAUHn/AF+5T57xmitmaG1zjK5WSYdbsN6KfojG7jxwCVeKuOFEvtAoFAoFAoPUvJ33rsPq0XsCjFIqBQKBQa/T2kfe8LScW4KOtjuHo4+atfFX+ZtTXx4dbZwljn7sUcOPUq+aVnYsxLMd5J4muYqqmqeVVOsutpppoiKaY0iHCsWSWakaWYPzDHKkEpn5pG8gdhGT5u2rXLcTMVc1Vu4fb7KbNcLTNPPU743/AHTerxQFAoFAoFAoFAoFAoFAoFAoFAoFAoFAoFAoFAoFBUvL7p1kigtEJHOkySY6UQgKp7C5z/t0TCkqJKDnBCzsERWd2OFVVLMx6lUbyfBQSqy5NNJyDItSo/bdF/6S20POKIZR5J9Kf5Kfvk/OhqiWldHSW00kEy7MsZwwyDgkBuI3HcwoMWiSg9S8nfeuw+rRewKMUioFAoFBHdeoS1sCPmurHwYZfWwquzSiarOscJifLzWeU1xTf0njEx5+Svq590pQbjVKEtdxY+blj2AAj1kDz1t4CmasRTpw1n8NLMaopw1WvHSPysuumcoUCgUCgUCgUCgUCgUCgUCgUCgUCgUCgUCgUCgUHn3l4cnSaDoFtHjzvMaJhXVElB6D5FNXo4LFLkqDPcbTF+lUDEIqnoGF2j1k9goxlYlAoPL/ACod9r7yi/dR0TCMUSUHqXk7712H1aL2BRikVAoFAoOE0QZSrDKkEEHpBqKqYqiYndLKmqaZiqN8ILpXU+VGJh/SJ0DIDDw53Hw/ZVDfy25TOtvbH5dDh81t1Rpd2T+GBBqzcscc3s9rEAD7c+gV4U4HEVTpydOvRsV5jh6Y15WvUm2r+g1tlO/akb4TfgvUPX6rvCYSmxT0zO9Q4zGVYiroiN0NtW20igUCgUCgUCgUCgUCgUCgUCgUCgUCgUCgUCgj2vWs/wDZtt745rne7VNna2fhZ35werqoK+/45j9RP78f/HROivNfNZ/7SuhcCLmsRLHs7W18Eu2c4H0+GOigjtElBaOq/K4LO0gtvehfmkC7XPY2uO/GwcemiNG4t+W8M6L7yI2mVc8/wyQP8vtoaLeoh5f5UO+195Rfuo6JhGKJKD1HqDKqaJsWYhVFtESxOAAEG8k8BRii2s/LHbQkpaoblx8/OzEPA2CX8wweugrrSnKppOY7p1hX6MUaj7ZAzfaKJ0a0a+6SH/OzelT9hWg22i+VnSUR7uVJ16pY1G7sMWyfOc0NFq6jcpdvpBhEw5i5I3RscrJjeeafAyenZIB3HiATRCc0CgxtI38cEZklYKg6evsA6T2UFf6V5Q5WJECKi9DP3THzfBHg31Og1lhrPdyTwhp2IMiAgBQCCwBHcgdFBblQFBqdOaejthg91IeCD1segVqYnGUWI0nbPQ3MJgq8ROsbI6UOvNarlzucIOpQPWcmqa5mF+udk6dX7XlvLMPRG2NetiLp64H+M/pz9hry/wDsv/5y9pwWH/whttG65SqQJgJF6SAAw9G4+Dd4a27OZ3KZ0ubY7p9PBp38pt1RrbnSe+PVNbK7SVA8Z2lPT+BHQeyru3cpuUxVTOxQ3bVdqqaK40l31m8ygUEc1v000CokTYkbeTgHZUdhGN59RqtzDFVWoimids+C0y3B03pmquPhjx/TG1Rv7md2aSQmNBvGyo2mPAZC53Df6K8svvX71czXV8MfaN/c9cysYezREUU/FP3nd3pZVupig0mntY0t+5A25fog7l8Y9Hg41pYrHUWfhjbV73t/CYCu/wDFOynp6epELrWi5c/GbA6lAH2nJ+2qevH36p+bTqXdvLcPRHy69fvR1RaxXK8Jm84B9YrGMbfjdXP49GdWAw876I/KQaI1yyQtwAM/PXh/qHR4RW/h801nS7HbHmrcTlOkcqzPZPklynIyN4NXG9STGmyX2gUCgrvl272Dy8f8VEw8+USUCgUCgyNHfHReUT2hRD1/RDy/yod9r7yi/dR0TCMUSUG30prLcXEEFu8mLeFERIl3KdgABn+m27O/cOgCiGookoFAoOUchVgykqykMrDcVIOQQeggjNB6k1B1g9/2MM7Y5wgrIB9NDstgdAONoDqYUYpDQVTyg6WM1yYwf0cXcgdbfOJ7fm+Y9dTAi9SMvQ/yiDysftrUC86gY2kbsQxPIeCgnHWegec7vPXneuRbomueD1s2pu3Iojiq53knlye6kkb7TuHgA+wCuWma7te3bVLroiizb03UxCeaJ1WhiUbaiSTpLDIHiqd2Ptq+sZfatx8Uaz9/KHO4jMrtyfhnkx9t/bLZyaNhYYMUZHiD8q2psW6o0mmO5qRiLsTrFU98olrRqysSmWHOyPhJx2R1qeOOsVUY3Axbp5y3u4x5rrAZjNyrm7m/hLC1O0mYpwhPcSHZI6m+afTu8/ZXjl9+bd3kzuq2dvD0e+ZYeLlqao307ezj6rFronMFBxkcKCScAAknqA3momYiNZTETVOkKr0rem4mZ8HujhR2cFHh/EmuVv3ZvXJr6d3l76XYYezFi1FHRv8ANY+g9Hi3hSPp4setjx/LwAV0eGs8zbijv63L4u/N+7NfDh1M+thrNfp7SHMQvJ87go62O4fn5q18Ve5m1NfHh1tnCWOfuxRw49StrS3e4lCg5dzvJ9JLeuubt0V3rkUxvn3q6q5cosW5qndHvRYOjdWoIgMoHbpZxnPgB3Cugs4GzbjdrPTLmr+YX7s79I6IZNxoaBxhok8IUA+YjeK9a8LZrjSqmHjRi79E6xXPegmsugzbOCpJjb4JPEHqP4H8qocZhJsVbPlnd6OiwOMjEU6T80b/AFb3UTSZYNAx+CNpPF4EeYkensreyu/MxNqeG2Or9K/NsPFMxdp47J60tq3UpQKDV6x6AgvoeZuFLR7QbAYqcjON6kHpoIx/wi0X/kyfv5f66CouVPQEFjfCG3UrGYUfBZmO0WkB3sSeCjdRMIhRJQXhqRya6PurC2nlicySRhmImkAJ38AGwKIb6Hkm0YrKwhkypBH6eTiDkbi1EJzQeX+VDvtfeUX7qOiYRiiSgDiB0ncB0k9nXQSDR+o+kZwDHZzEHpcCP70rRDNk5MtKgZ95t5pYSfQJd9BF7u1eJ2jlRkkU4ZWBDKe0H00S6qBQXb7nu6zBdxZ+DKjjs212f5VEStqiFC3M/OO7ni7M3pJP41I66kZeh/lEHlY/bWoF51A0mt9vJJBsRKWJdcgY4DJ6e0CtHMKK67XJojXbDfy25bt3uVXOmkS0mqWhJUuNuWMqFVsE4+EcDoPUTWlgMLcovcqunSIiejf71WGY4y1XZ5NurWZmO73om1XagKDhPEHVlPBgQfAd1Y1UxVExPFlTVNNUVRwVDG5Ug9IIPnG+uQpmadJ6Ha1RFUTHSuAGuxcQ+0EY150lsRCJT3UnHsUfmd3mNVeZ3+TRzcb58P36rbKcPy7k3J3U+P69Gm1J0bzk3OEdzHvHax4ejj6K08tscu5y53U+P69G9mmI5u1yI31eH73d6wK6BzZQRLlCk7iFegsx9AA/iqozafhoj7z7/K6yan4q6vtH5/4xOT+EGSV+lVUD/UST7FeOVUxNyqroiPz/AMe2cVzFumnpmfx/1OKvXPlBpdcIQ1rJ1rssOzBH4E+mtLMKOVYq+21v5bXNOIp++sfhDdUpCLuLt2gf/K34iqbA1TGIp0+/hK8zGmJw1XZ4wsyumcoUCgUCg898u3fRfq0XtzUTCvKJKD0/yYd6rLyQ9ZoxSigUHl/lQ77X3lF+6jomEYokoPSnJdoG2isLSaOFBNLDG7yYy7FlDHujvAyeA3DoFGKZ0Cgpv3QejVAtLkDDlmhY/SGOcXPg2Wx4xomFOUSUFue54b9Lfj9iA/bP+dESuiY9y3gNEKDXgKyH2gy9D/KIPKx+2tQLzqAoFAoFBjaSuxFE8h+apPhPQPOd1ed65Fuia54PWxam7ciiOKq7C3MkkaDizKPSd/2b65W1RNVVNHTMOwvVxRRVXPCJW7XXOKcXcAEk4AGSeoComYiNZTETM6QqvS16biZn3naOFHZwUeH8Sa5W/dm9cmvp3eXvpdfh7MWLUUdG/r4rG0Fo4W8KJ87ix62PH8vABXR4WxzNqKePHrcxi7/P3Zr4cOpsK2GsUEO5Q/8AA/3P4Kp82/h2+S8yb+fZ5uHJ5xn8Ef8AHWOU/NX2eac53UdvkmlXSiKDVa0fJZvF/EVq43+xX1NzAfUUdaDarfK4fGPstVFgvqKO3wl0GP8Apq/fGFnV07kygUCgUHnvl276L9Wi9uaiYV5RJQen+TDvVZeSHrNGKUUCg8v8qHfa+8ov3UdEwjFElB6l5O+9dh9Wi9gUYpFQKCrPdB/I7X6z/KloKLoyKC2/c8fHX3iQeuaiJXTP8FvAfVRCg14Csh9oMvQ/yiDysftrUC86gKBQfCaCJPrymO5hYntYD1ZqonNqdNlM++9dRk1eu2uO7/iP6Z05LckBtyA7kXr7fpGq/EYu5f2Tu6I97VlhsFbw8axv6Z97Ej1Q1faM89KMPjuFPFc8SeokbsdGT5rHAYOaJ5y5G3hHR+1XmWOi5HNW52cZ6f0ldWynRnXjSWxEIlPdScexRx9J3emqzM7/ACaObjfV4ftbZVh+Xc5yd1Pj+vRDNG3YikWTZDld4BOBnoJ8HH0VTWbnN1xXprovb9rnaJo101b4a7TZ+Ljx5/Xmt/8Aqtz/ABj8q3+j2v8AKfw22jNcYpCFkUxE9Ocr5zgY84x21tWczt1zpXHJ8O9p38puURrRPK8UkBqzVSH8of8Agf7n8FU+bfw7fJeZN/Ps83Dk84z+CP8AjrHKfmr7PNOc7qO3yTSrpRFBqtaPks3i/iK1cb/Yr6m5gPqKOtBtVvlcPjH2WqiwX1FHb4S6DH/TV++MLOrp3JlAoFAoPPfLt30X6tF7c1EwryiSg9P8mHeqy8kPWaMUooFB5f5UO+195Rfuo6JhGKJKD1Lyd967D6tF7AoxSKgUFWe6D+R2v1n+VLQUXRkUFt+54+OvvEg9c1ESumf4LeA+qiFBrwFZD7QZeh/lEHlY/bWoF51AUCg+EUENOou7dPv7Y/8A7VTf0jSNlf4/a9/rW3bR+f00ml9X5rcZYBk+ku8DxhxHq7a0cRg7lnbVtjpjzb+Gx1q/sp2T0S2uqmsLK6wysSjblY8VPQCelTw7N3Rw2sDjaqaot1zrE7vt+mnmGApqpm7bjSY3/f8AacE1eufVXpq/5+Z5OgnC9ijh+fnNcriL3PXJr4cOr3tdhhbHM2oo48etutB6pGVQ8zFFO8KPhEdZJ+D4Meit3DZbNyOVcnSOji0MVmkW6potxrPTwbl9TbcjA2weva/MYrcnLLExs172jGbX4nbp3Irp/QL2xBztRncGxjB6mHQfXVVisHVYnXfHT6rjB42jERpuqjh6NvqRpghve7nIOebPURvK+DG8eA1t5biZieaq3cPRpZrhImOep38fV2cof+B/ufwVnm38O3yY5N/Ps83Dk84z+CP+Oscp+avs805zuo7fJNKulEUGq1o+SzeL+IrVxv8AYr6m5gPqKOtBtVvlcPjH2WqiwX1FHb4S6DH/AE1fvjCzq6dyZQKBQKDz3y7d9F+rRe3NRMK8okoPT/Jh3qsvJD1mjFKKBQeX+VDvtfeUX7qOiYRiiSg9S8nfeuw+rRewKMUioFBVnug/kdr9Z/lS0FF0ZFBbfuePjr7xIPXNRErpn+C3gPqohQa8BWQ+0GXof5RB5WP21qBedQFAoFAoOE0QdSrDKkEEHpBqKqYqiYndLKmqaZiqN8KmvrfmpJE+gxAPgO4+jfXJXaObrmjol2Vq5zlumvphPtJ6QJ0eZel41HnfCn2qv71/XB8vpiPzsc5YsRGN5vhEz+NqF6vWgluIkIyuckdYUFsefGPPVLhLcXL1NM7vRfYy7NuxVVG/12LSrqXIFBi6UsxNE8Z+cDjsPEHzHBryv2ou25oni9rF2bVymuOCq7ScxujjcVYN6DmuVt18iqKujSXX3KIrpmjpiYS3lC/wP9f8FW+bfw7fJTZN/Ps83Dk84z+CP+Oscp+avs805zuo7fJNKulEUGq1o+SzeL+IrVxv9ivqbmA+oo60G1W+Vw+MfZaqLBfUUdvhLoMf9NX74ws6uncmUCgUCg898u3fRfq0XtzUTCvKJKD0/wAmHeqy8kPWaMUooFB5f5UO+195Rfuo6JhGKJKD1Lyd967D6tF7AoxSKgUFWe6D+R2v1n+VLQUXRkUFt+54+OvvEg9c1ESumf4LeA+qiFBrwFZD7QZeh/lEHlY/bWoF51A0WtGmXthGUVW2toHazuxjGMHtNaONxVViKZpiJ1WGAwlGImqKpmNNNzhqvp5rkyB1VSoUjZzvztZzk9g9NY4LGVX5qiqNNNPNlj8FTh4pmmZnXXf2JBVgrSgUFW6xODdTkfTI9GAftFcti5ib9cx0uuwUTGHoiehJL9D/AGUnixnzbS/nVjdif6fHVT4wq7NUf1GeufCWk1OcC7jz0hh/0k/hWnl8xGIp7fBv5lGuGq7PFZNdI5YoPjHAyeFCI1U83dHd847vPXHT8e7j5u3j4Y28Ex5QE7mDqG2PsX8quc1jZR2+SkyedtfZ5uvk9bupx0kIfQW/OsMp+avs82Wcx8NE9fkmtXahKDUa1vi0mz1AelgK1MdOmHqbuXxriaPfBCNVR/4uHwt7LVR4L6ijt8JX+YfTV9njCzq6dyZQKBQKDz3y7d9F+rRe3NRMK8okoPT/ACYd6rLyQ9ZoxSigUHl/lQ77X3lF+6jomEYokoPUvJ33rsPq0XsCjFIqBQVZ7oP5Ha/Wf5UtBRdGRQW37nj46+8SD1zURK6Z/gt4D6qIUGvAVkPtBl6H+UQeVj9tagXnUDR642JltyQMtGdsdoGQ32EnzVo5hZm5Z1jfG31/Cwyy9Fu/ETunZ6flCdAaT97zB+KnuWA6VPV2ggGqTC3+ZuRVw49S+xmH5+1NHHfHWs21uUkUOjBlPAj/AL3HsrpqK6a6eVTOsOUuW6rdXJqjSXbWbBqdP6bS2Q7wZSO5X8W6lrUxeLpsU/7cI98G5g8HVfq/14z74q5toGmkVBvd249p3kn7Sa5yiiq5XFMb596+bqLldNqiap3Qs+70eGgaEbhsbA7MDA9GBXUXLMVWptx0aOSt35pvRdnp19VYRO8MgPB0bgegqeB9GK5emardevGJ8HW1U03aNOEx4rP0TpNLhA6Hxl6VPUf+99dRYv0XqeVT/wAcliMPXYr5NXZ92bXs8Ec1u00scbRKcyuMHHzFPEnqJHDw5quzDFRRRNumfin8R73LTLcJVcri5VHwx+ZRbVawM1wm7uUIdvNvA87Y+2qrBWecvR0Rtns3flb4+/FqxPTOyO39JjrfYGW3bZGWQ7YHXjIP2E+irjMLM3LM6b42+v4UeW3otX413Ts9PyhGr+kve8yvxU9y2PonHDwEA+aqTC3+ZuRXw49S/wAZh+ftTRx3x1rOt51dQyEMp4EdNdPTXTXHKpnWHJ10VUVcmqNJdlZMUI110yr4hjOQDlyOGRwA68cT5u2qPMsVFf8A5U8N/ov8rwlVH/rXG/d6uGodiWlaUjuUGyPGPHHgX2qjK7UzXNzhGztn9eLLN70U24txvnb2R+/BOqvXPFAoFAoPPXLv30X6tF7c1EwrzNEmaD1ByYd6rLyQ9ZoxlKKBQeX+VDvtfeUX7qOiYRfNEmaD1Nyd967D6tF7AoxSKgUFWe6D+R2v1n+VLQUVmjIzQW57nj46+8SD1zURK6Z/gt4D6qIUEvAVkOVBl6H+UQeVj9tagXnUBQQnWDVNgxktxlTvMfSvidY7PR2UmLy6qJmq1u6PT0X+DzOmYii9v6fX1RqOaSFjhnjbpGSp84/Oqymuu1VsmYnuWtVFu7TtiKo72S+nrgjBmfHYcfaN9es4u/MaTXLyjBYeJ15EOi0spZ27hWck7z0f6mO4ec1527Vy7PwxM++lncvW7NPxTEe+hPNW9XhbDaYhpSMEjgo6l/Or7B4KLEcqrbV4dTncdjpvzyadlPj1t7W+r0Z1n1a54mWLAk+cp3B/P0N66rMbgednl2/m4/f9rXAZhzUc3c+Xh9v0hTrLA+/biceFT5j0iqSeXaq260z3L6Jt3qdmlUd7vfTdwRgzPjxsfaN9ek4u9MaTXLCMHYidYojuNGaImuD3CnB4udyjz9PmyaWcNcvT8MdvBF/FWrEfFPZxWJoTRKW0eyu8nezdLH8B1Cuiw2HpsUcmO37uZxWKqxFfKndwjobCthrIVrFqo20ZLcZB3mPpHidY7PR1ClxeXTrNdru9PTu6F9gszjSKL3f6+vejUNzLAxCs8bdIyV9K/nVZTcuWp0iZie78LWq3bvRrMRVHf+XO40vM4w8zkdW1gHwgcayrxN2qNKq572NGFs0TrTRHczND6uSzkdyUj6WYY3fsg8fVXth8Fcuzu0jpny96PDE4+1ZjfrPRHn71WHYWaQosaDCj0nrJ6ya6G1aptUxRTuhzN27VdrmurfLIr0eZQKBQKDX32g7adtua3hkfAG08SscDJAywzjed3bQY/wDdSx/U7b9wn9NA/upY/qdt+4T+mg2dtbpGqpGqoijCqoAVR2AbgKDtoFBrLrV20kdnktYHdt7M0SFm6N5K5O4UHV/dSx/U7b9wn9NA/upY/qdt+4T+mg2lvAsaqiKqooAVVAAUDcAoG4DsoOygUGLpDRsM4CzRRyqDkCRAwBwRkBgcHBIz20GD/dSx/U7b9wn9NA/upY/qdt+4T+mgy9H6It4CxggiiLY2jHGqbWM4zsgZxk+mgzCKDB/sS2/V4f3a/lQP7Etv1eH92v5UH1ND24IIgiBByCI1yCN4xu40GdQKBQcJYVYYZQw7Rn11E0xVvhlTXVTtpnR0Lo2EbxFHnxF/KvOLFuN1Md0PScRdn+c98slRjhXq8ZnV9oFAoOLoGGCAR1EZqJiJ3piZidYdC2EQORGgPWEH5VhFqiN1Mdz0m/cnZNU98smvR5FAoFB1ywq25lDDtAPrrGaYq3wyprqp+WdHCKzjU5WNFPYoHqFRFuindEMqrtyrZVVM9rvrN5lAoFAoFAoFAoFAoFAoFAoFAoFAoFAoFAoFAoFAoFAoFAoFAoFAoFAoFAoFAoFAoFAoFAoFAoFAoI9rlLPDbXNxDOU5mCRwmwjKzIrPvLDODgDceig75xNBb3EhnMjCJmTaRAFKqzfNAzvxx6qDVz682YtGcX1pz4hLAc/HnnNjIGztcdrooMrWTS7Q21vJzyw7ckKySts4RX+Ee77keE0GTq5fxzF+bvo7vZAyEMR5vOcZ5rhnB49RoN3QRLVzSUs7gS3QS4Uky2ZjVdgAkYUN+kZccJQSrcRxxQZktxPc3E8MMvMRQbCu6oGkeRlWXC84CiqqOpzssSX6NneHbpaaa2tGbneckVkG2yKCQ0iLvVRs5wx3gCgx9btL+93tQblLaOR3DyPsADCFlGZO5GWFBn6vXaSozR3aXa7WNtDGQpwCVzFuzvB3794oNNqFrBNPFEt3s8/JClxG6jZWWNwpbA6HjZgrDqKN87ADna6embR1nKNhrq5ESKWGEDyDLMwU52VUM2yCM7OMjOQG30fo+dHDSXbSrjehijVc/sFFDAdhLUEcOsac9cpNpOG2MczIsbNCpChUIJEndHJY76CapwG/O7j10Gn0zey89DbQFUeRZJGlZdoRxxmNTsrkZkZpVAzuGGJBxghjG5ntbi3SWbn4bhmiDMirJHIEeVcmMBWjZY2HwQQdnec7gxpdJs11dRteLbrE0YRSI8kNEjkkyDJ7pjQSWy+LTu+c3Du93d9vc7t/ZQYUV65vZYcjm1gikAxv2medTv8ABGtBqNTNPyzyXMU+NpZZmhIGNqFJ5bbB62Vod56pE66Dlo3T0s2kXjGz70EcwTdveSF4Ukba+iGlaPHXEx6qDHvtJTiK+nF0sYt5JAivGpjIRVYBzuc5JxuYHfQZs15NLPDGJTAGtudYbKkhtpBg7YPDaNB0WusUvvRn/Ryze+DbROo2Y5TznNK5AJwq5O1g7zG2Oig56Xe6s4muWueeSIbc0TRKqmNd8hhKd0rBcsAxfOMdOQGwsdIP78uIJCCuxHNCcY7hsxuufnFZE2s9Uqig1jabmNrNcqQEa4RIO5HxXOxwFj9LbO24P0WWg5606XuILm2WEB4+anmmj2cvIkbW6EREcHCzMwHzioXdnIDNGl9u6tFiZWgmtp5sjftbLWoQqerZmb0igxbKS5vNuVLg28IkdI1SNGdxG7Rs0jSBhhmQkKoGBjeSdwSG3Vgqhm2mAALYxtHG84HDJ6KDWXF+4v4IARzb288jDG/aR7ZV39WJW+yg+6zX7wRI0ZAJuLaM5Ge5kniibz7Lmg42V+/vy4t5CCuxHNCcY7g5jdf2irrnPVKooNNf6wSiznuhIscZuY0icgYSHnord5GLbiG/SOGO7ZK0Gz1f0jFM7c3pCO6wu9EaFtnJGGPNDI6t+7fQYGg9JyTTFJLsRXCuxazMaqQiuQCu33bqVA/Sqdk5zgcKCW0CgUCgUGt1l0e1zaXMCEBpYZI1LcAXVlBON+Mmg7tJ2hkt5YgQGeJ0BPAFlKjPZk0GPcaMLWbQDZ2zAY89GSmxnhnGeygxtNaLleC3WLmzJDJE+HYqrc3xG0qsRnwUGXotrks3PxQIuNxilZyT2hoUwMdOTQbE9nGgjF5oy7uWhE6WqCKWOUTRu7SdwwYiNGjXmtsAoTtt3LMN+aDJudHXEVxJPa804mC87DKzRguoCB0kRHIJQBSpU52FwRvyHbf2c9xatHIsUcpZThJGdAFkV/hmNSThfojfQfNYLCZ5LaWBYmaFnJWV2QMHQpuZUbeM54UGboppyG5+OFDkbPNSM4PXtbUaYPpoNLb6tSLYWcIdVurWOPm5BkqJEQIQdwJjcZVhjOG6wMBzt9XHFhbW/OKk9uIikigsqyR46Dgsh3qRuJDHgd9BsNHzXhcCaK2WPBy8c7uxPRiNoFAz45x20GugsryGS45uK1kSSZpVLzOjDaVBgqIGHzevpoJHCW2V2gA2BtAHIB6cEgEjPTgUGr0zo2RpIriBlE8Qddl87Esb7BZGK70O1GjBgDjZ4HJoOiLR9xPNDLdCJFgLPHFE7SZkKtHtvI6JuCOwChOLZzuFB32Whws91K4RhM8bLuyVCxpGc5G7epO7roNsqgAADAHADooNfFYMLuSfI2GhijA6co8zkndjGJR6DQaF9WrhIkaB4luo5rtlZslDHcyzSbLYXJI243x0tEBnG+g2VhoDmZrZoyOahtpIMEkuxZ4GDE9OeaYkk5Jag7LDQSBpHmSORjO8sRKhjHtBBuLDuW7no7KDr0pq3Fc3KyTxRSxCFowsiBiGZlbKhhgbhjOc0GImrc3MNa86vNRmN7SXBMkRjYOiyrwkVSoGdoFlJB390Q531heXSGCcW8UDbpWid3eVPnKqvGoi2huJ2nwCcb8EB261aGmm5p7Z1jmUSRl2zuilXZfZwD3asqOAdxMeN2c0GRpTQwa0W2h2UVOZCA8FWJ42xuH0UwKDsudHM15BcAjYjhnjI35Jka3ZSN2MAQnO/pFBrNH6tyQ3wlR196rHPsR79uN53gdwu7HNZhLDfkGQjhjAdkFhd2rSLbLBNA7vIqyyvE0JkYu6hkikEiF2ZhuUjON9BstXrFoLaCJyC6IqsRkgkDfgneR4aDB0zYXHvqC4t1hfYhmiZZZGT4xoHBUpG+cczjGBxoF9Y3NzCqyrDG63FvINiRnUpFLFMclo1IY7BAGMcN/UHzWrQ80/NPbOscyiSMu2d0cq7L7OAe6VlSQA7iY8HGc0HZprQhazS3twi821uY1YkLiGSKQKSqkgFY8ZweNB36Ne72/00NuiYO+OZ3bO7A2WhUY4789W6g1mkNGXd1zaTJaqqSxyCZHdpAUdX/RxtGObLBSuecOAx3HhQSigUCgUCgUCgUCgUCgUCgUCgUCgUCgUCgUCgUCgUCgUCgUCgUCgUCgUCgUCgUCgUCgUCgU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7" name="AutoShape 4" descr="data:image/jpeg;base64,/9j/4AAQSkZJRgABAQAAAQABAAD/2wCEAAkGBxQSEhMUExQWFhMXGBkZGBcYFx8cGxUcHB0XFhsgFRkYHCsgGBolGxUfITEhJikrLy4wGB8zOTMsNygtLisBCgoKDg0OGhAQGiwmHyQwLC0sNy8vLCwsKywsLCwvLDAvLSwsLCwvLCwsLSwsLCwsLCwsLCwsLywsLDAvLCwsLP/AABEIAJEBXQMBEQACEQEDEQH/xAAcAAEAAgIDAQAAAAAAAAAAAAAABgcEBQIDCAH/xABQEAACAQMABQUJDAcGBAcAAAABAgMABBEFBhIhMQcTQVFhIjVxcnOBkbGyCBQyMzRCUnShs8HRI1Rik8LD0hUWQ1OCgxdEovAkkpSj0+Lj/8QAGgEBAAIDAQAAAAAAAAAAAAAAAAEFAgQGA//EADURAQABAgMDCgYBBQEBAAAAAAABAgMEBREhMUESE1FxgZGxwdHwIjI0YaHhQhUzUmLxIxT/2gAMAwEAAhEDEQA/ALxoFAoFAoI3p/XqwsyVmuF5wcY0y7jwqgOz58UENvOXC2BPNWs79rlEB9BY/ZROjXHl1b9QH/qv/wAKGjsh5dBnu7Egfs3G0fQYh66GjZW/LfZn4dvcr4BGwH/uA/ZQ0bSHlf0YeMkq+GFz7KmiNGWnKjos/wDNY8MUo9cdBKrC9SeNJYm2o5FDI2CNpSMg4O/hQZFAoFAoFBh3+k4ofjHC9Q4k+ADfXjdxFu189Wj2s4e7e+SnViW+sts5wJQD+0Co9LDFeNGPw9U6RV36x4vevL8RRGs092k+DbA1uNJ9oFAoFAoFAoFAoFAoFAoFAoFAoFAoFAoFAoFAoFB1XVykSNJIwVEBZmJwFAGSSegAUHn/AF+5T57xmitmaG1zjK5WSYdbsN6KfojG7jxwCVeKuOFEvtAoFAoFAoPUvJ33rsPq0XsCjFIqBQKBQa/T2kfe8LScW4KOtjuHo4+atfFX+ZtTXx4dbZwljn7sUcOPUq+aVnYsxLMd5J4muYqqmqeVVOsutpppoiKaY0iHCsWSWakaWYPzDHKkEpn5pG8gdhGT5u2rXLcTMVc1Vu4fb7KbNcLTNPPU743/AHTerxQFAoFAoFAoFAoFAoFAoFAoFAoFAoFAoFAoFAoFBUvL7p1kigtEJHOkySY6UQgKp7C5z/t0TCkqJKDnBCzsERWd2OFVVLMx6lUbyfBQSqy5NNJyDItSo/bdF/6S20POKIZR5J9Kf5Kfvk/OhqiWldHSW00kEy7MsZwwyDgkBuI3HcwoMWiSg9S8nfeuw+rRewKMUioFAoFBHdeoS1sCPmurHwYZfWwquzSiarOscJifLzWeU1xTf0njEx5+Svq590pQbjVKEtdxY+blj2AAj1kDz1t4CmasRTpw1n8NLMaopw1WvHSPysuumcoUCgUCgUCgUCgUCgUCgUCgUCgUCgUCgUCgUCgUHn3l4cnSaDoFtHjzvMaJhXVElB6D5FNXo4LFLkqDPcbTF+lUDEIqnoGF2j1k9goxlYlAoPL/ACod9r7yi/dR0TCMUSUHqXk7712H1aL2BRikVAoFAoOE0QZSrDKkEEHpBqKqYqiYndLKmqaZiqN8ILpXU+VGJh/SJ0DIDDw53Hw/ZVDfy25TOtvbH5dDh81t1Rpd2T+GBBqzcscc3s9rEAD7c+gV4U4HEVTpydOvRsV5jh6Y15WvUm2r+g1tlO/akb4TfgvUPX6rvCYSmxT0zO9Q4zGVYiroiN0NtW20igUCgUCgUCgUCgUCgUCgUCgUCgUCgUCgUCgj2vWs/wDZtt745rne7VNna2fhZ35werqoK+/45j9RP78f/HROivNfNZ/7SuhcCLmsRLHs7W18Eu2c4H0+GOigjtElBaOq/K4LO0gtvehfmkC7XPY2uO/GwcemiNG4t+W8M6L7yI2mVc8/wyQP8vtoaLeoh5f5UO+195Rfuo6JhGKJKD1HqDKqaJsWYhVFtESxOAAEG8k8BRii2s/LHbQkpaoblx8/OzEPA2CX8wweugrrSnKppOY7p1hX6MUaj7ZAzfaKJ0a0a+6SH/OzelT9hWg22i+VnSUR7uVJ16pY1G7sMWyfOc0NFq6jcpdvpBhEw5i5I3RscrJjeeafAyenZIB3HiATRCc0CgxtI38cEZklYKg6evsA6T2UFf6V5Q5WJECKi9DP3THzfBHg31Og1lhrPdyTwhp2IMiAgBQCCwBHcgdFBblQFBqdOaejthg91IeCD1segVqYnGUWI0nbPQ3MJgq8ROsbI6UOvNarlzucIOpQPWcmqa5mF+udk6dX7XlvLMPRG2NetiLp64H+M/pz9hry/wDsv/5y9pwWH/whttG65SqQJgJF6SAAw9G4+Dd4a27OZ3KZ0ubY7p9PBp38pt1RrbnSe+PVNbK7SVA8Z2lPT+BHQeyru3cpuUxVTOxQ3bVdqqaK40l31m8ygUEc1v000CokTYkbeTgHZUdhGN59RqtzDFVWoimids+C0y3B03pmquPhjx/TG1Rv7md2aSQmNBvGyo2mPAZC53Df6K8svvX71czXV8MfaN/c9cysYezREUU/FP3nd3pZVupig0mntY0t+5A25fog7l8Y9Hg41pYrHUWfhjbV73t/CYCu/wDFOynp6epELrWi5c/GbA6lAH2nJ+2qevH36p+bTqXdvLcPRHy69fvR1RaxXK8Jm84B9YrGMbfjdXP49GdWAw876I/KQaI1yyQtwAM/PXh/qHR4RW/h801nS7HbHmrcTlOkcqzPZPklynIyN4NXG9STGmyX2gUCgrvl272Dy8f8VEw8+USUCgUCgyNHfHReUT2hRD1/RDy/yod9r7yi/dR0TCMUSUG30prLcXEEFu8mLeFERIl3KdgABn+m27O/cOgCiGookoFAoOUchVgykqykMrDcVIOQQeggjNB6k1B1g9/2MM7Y5wgrIB9NDstgdAONoDqYUYpDQVTyg6WM1yYwf0cXcgdbfOJ7fm+Y9dTAi9SMvQ/yiDysftrUC86gY2kbsQxPIeCgnHWegec7vPXneuRbomueD1s2pu3Iojiq53knlye6kkb7TuHgA+wCuWma7te3bVLroiizb03UxCeaJ1WhiUbaiSTpLDIHiqd2Ptq+sZfatx8Uaz9/KHO4jMrtyfhnkx9t/bLZyaNhYYMUZHiD8q2psW6o0mmO5qRiLsTrFU98olrRqysSmWHOyPhJx2R1qeOOsVUY3Axbp5y3u4x5rrAZjNyrm7m/hLC1O0mYpwhPcSHZI6m+afTu8/ZXjl9+bd3kzuq2dvD0e+ZYeLlqao307ezj6rFronMFBxkcKCScAAknqA3momYiNZTETVOkKr0rem4mZ8HujhR2cFHh/EmuVv3ZvXJr6d3l76XYYezFi1FHRv8ANY+g9Hi3hSPp4setjx/LwAV0eGs8zbijv63L4u/N+7NfDh1M+thrNfp7SHMQvJ87go62O4fn5q18Ve5m1NfHh1tnCWOfuxRw49StrS3e4lCg5dzvJ9JLeuubt0V3rkUxvn3q6q5cosW5qndHvRYOjdWoIgMoHbpZxnPgB3Cugs4GzbjdrPTLmr+YX7s79I6IZNxoaBxhok8IUA+YjeK9a8LZrjSqmHjRi79E6xXPegmsugzbOCpJjb4JPEHqP4H8qocZhJsVbPlnd6OiwOMjEU6T80b/AFb3UTSZYNAx+CNpPF4EeYkensreyu/MxNqeG2Or9K/NsPFMxdp47J60tq3UpQKDV6x6AgvoeZuFLR7QbAYqcjON6kHpoIx/wi0X/kyfv5f66CouVPQEFjfCG3UrGYUfBZmO0WkB3sSeCjdRMIhRJQXhqRya6PurC2nlicySRhmImkAJ38AGwKIb6Hkm0YrKwhkypBH6eTiDkbi1EJzQeX+VDvtfeUX7qOiYRiiSgDiB0ncB0k9nXQSDR+o+kZwDHZzEHpcCP70rRDNk5MtKgZ95t5pYSfQJd9BF7u1eJ2jlRkkU4ZWBDKe0H00S6qBQXb7nu6zBdxZ+DKjjs212f5VEStqiFC3M/OO7ni7M3pJP41I66kZeh/lEHlY/bWoF51A0mt9vJJBsRKWJdcgY4DJ6e0CtHMKK67XJojXbDfy25bt3uVXOmkS0mqWhJUuNuWMqFVsE4+EcDoPUTWlgMLcovcqunSIiejf71WGY4y1XZ5NurWZmO73om1XagKDhPEHVlPBgQfAd1Y1UxVExPFlTVNNUVRwVDG5Ug9IIPnG+uQpmadJ6Ha1RFUTHSuAGuxcQ+0EY150lsRCJT3UnHsUfmd3mNVeZ3+TRzcb58P36rbKcPy7k3J3U+P69Gm1J0bzk3OEdzHvHax4ejj6K08tscu5y53U+P69G9mmI5u1yI31eH73d6wK6BzZQRLlCk7iFegsx9AA/iqozafhoj7z7/K6yan4q6vtH5/4xOT+EGSV+lVUD/UST7FeOVUxNyqroiPz/AMe2cVzFumnpmfx/1OKvXPlBpdcIQ1rJ1rssOzBH4E+mtLMKOVYq+21v5bXNOIp++sfhDdUpCLuLt2gf/K34iqbA1TGIp0+/hK8zGmJw1XZ4wsyumcoUCgUCg898u3fRfq0XtzUTCvKJKD0/yYd6rLyQ9ZoxSigUHl/lQ77X3lF+6jomEYokoPSnJdoG2isLSaOFBNLDG7yYy7FlDHujvAyeA3DoFGKZ0Cgpv3QejVAtLkDDlmhY/SGOcXPg2Wx4xomFOUSUFue54b9Lfj9iA/bP+dESuiY9y3gNEKDXgKyH2gy9D/KIPKx+2tQLzqAoFAoFBjaSuxFE8h+apPhPQPOd1ed65Fuia54PWxam7ciiOKq7C3MkkaDizKPSd/2b65W1RNVVNHTMOwvVxRRVXPCJW7XXOKcXcAEk4AGSeoComYiNZTETM6QqvS16biZn3naOFHZwUeH8Sa5W/dm9cmvp3eXvpdfh7MWLUUdG/r4rG0Fo4W8KJ87ix62PH8vABXR4WxzNqKePHrcxi7/P3Zr4cOpsK2GsUEO5Q/8AA/3P4Kp82/h2+S8yb+fZ5uHJ5xn8Ef8AHWOU/NX2eac53UdvkmlXSiKDVa0fJZvF/EVq43+xX1NzAfUUdaDarfK4fGPstVFgvqKO3wl0GP8Apq/fGFnV07kygUCgUHnvl276L9Wi9uaiYV5RJQen+TDvVZeSHrNGKUUCg8v8qHfa+8ov3UdEwjFElB6l5O+9dh9Wi9gUYpFQKCrPdB/I7X6z/KloKLoyKC2/c8fHX3iQeuaiJXTP8FvAfVRCg14Csh9oMvQ/yiDysftrUC86gKBQfCaCJPrymO5hYntYD1ZqonNqdNlM++9dRk1eu2uO7/iP6Z05LckBtyA7kXr7fpGq/EYu5f2Tu6I97VlhsFbw8axv6Z97Ej1Q1faM89KMPjuFPFc8SeokbsdGT5rHAYOaJ5y5G3hHR+1XmWOi5HNW52cZ6f0ldWynRnXjSWxEIlPdScexRx9J3emqzM7/ACaObjfV4ftbZVh+Xc5yd1Pj+vRDNG3YikWTZDld4BOBnoJ8HH0VTWbnN1xXprovb9rnaJo101b4a7TZ+Ljx5/Xmt/8Aqtz/ABj8q3+j2v8AKfw22jNcYpCFkUxE9Ocr5zgY84x21tWczt1zpXHJ8O9p38puURrRPK8UkBqzVSH8of8Agf7n8FU+bfw7fJeZN/Ps83Dk84z+CP8AjrHKfmr7PNOc7qO3yTSrpRFBqtaPks3i/iK1cb/Yr6m5gPqKOtBtVvlcPjH2WqiwX1FHb4S6DH/TV++MLOrp3JlAoFAoPPfLt30X6tF7c1EwryiSg9P8mHeqy8kPWaMUooFB5f5UO+195Rfuo6JhGKJKD1Lyd967D6tF7AoxSKgUFWe6D+R2v1n+VLQUXRkUFt+54+OvvEg9c1ESumf4LeA+qiFBrwFZD7QZeh/lEHlY/bWoF51AUCg+EUENOou7dPv7Y/8A7VTf0jSNlf4/a9/rW3bR+f00ml9X5rcZYBk+ku8DxhxHq7a0cRg7lnbVtjpjzb+Gx1q/sp2T0S2uqmsLK6wysSjblY8VPQCelTw7N3Rw2sDjaqaot1zrE7vt+mnmGApqpm7bjSY3/f8AacE1eufVXpq/5+Z5OgnC9ijh+fnNcriL3PXJr4cOr3tdhhbHM2oo48etutB6pGVQ8zFFO8KPhEdZJ+D4Meit3DZbNyOVcnSOji0MVmkW6potxrPTwbl9TbcjA2weva/MYrcnLLExs172jGbX4nbp3Irp/QL2xBztRncGxjB6mHQfXVVisHVYnXfHT6rjB42jERpuqjh6NvqRpghve7nIOebPURvK+DG8eA1t5biZieaq3cPRpZrhImOep38fV2cof+B/ufwVnm38O3yY5N/Ps83Dk84z+CP+Oscp+avs805zuo7fJNKulEUGq1o+SzeL+IrVxv8AYr6m5gPqKOtBtVvlcPjH2WqiwX1FHb4S6DH/AE1fvjCzq6dyZQKBQKDz3y7d9F+rRe3NRMK8okoPT/Jh3qsvJD1mjFKKBQeX+VDvtfeUX7qOiYRiiSg9S8nfeuw+rRewKMUioFBVnug/kdr9Z/lS0FF0ZFBbfuePjr7xIPXNRErpn+C3gPqohQa8BWQ+0GXof5RB5WP21qBedQFAoFAoOE0QdSrDKkEEHpBqKqYqiYndLKmqaZiqN8KmvrfmpJE+gxAPgO4+jfXJXaObrmjol2Vq5zlumvphPtJ6QJ0eZel41HnfCn2qv71/XB8vpiPzsc5YsRGN5vhEz+NqF6vWgluIkIyuckdYUFsefGPPVLhLcXL1NM7vRfYy7NuxVVG/12LSrqXIFBi6UsxNE8Z+cDjsPEHzHBryv2ou25oni9rF2bVymuOCq7ScxujjcVYN6DmuVt18iqKujSXX3KIrpmjpiYS3lC/wP9f8FW+bfw7fJTZN/Ps83Dk84z+CP+Oscp+avs805zuo7fJNKulEUGq1o+SzeL+IrVxv9ivqbmA+oo60G1W+Vw+MfZaqLBfUUdvhLoMf9NX74ws6uncmUCgUCg898u3fRfq0XtzUTCvKJKD0/wAmHeqy8kPWaMUooFB5f5UO+195Rfuo6JhGKJKD1Lyd967D6tF7AoxSKgUFWe6D+R2v1n+VLQUXRkUFt+54+OvvEg9c1ESumf4LeA+qiFBrwFZD7QZeh/lEHlY/bWoF51A0WtGmXthGUVW2toHazuxjGMHtNaONxVViKZpiJ1WGAwlGImqKpmNNNzhqvp5rkyB1VSoUjZzvztZzk9g9NY4LGVX5qiqNNNPNlj8FTh4pmmZnXXf2JBVgrSgUFW6xODdTkfTI9GAftFcti5ib9cx0uuwUTGHoiehJL9D/AGUnixnzbS/nVjdif6fHVT4wq7NUf1GeufCWk1OcC7jz0hh/0k/hWnl8xGIp7fBv5lGuGq7PFZNdI5YoPjHAyeFCI1U83dHd847vPXHT8e7j5u3j4Y28Ex5QE7mDqG2PsX8quc1jZR2+SkyedtfZ5uvk9bupx0kIfQW/OsMp+avs82Wcx8NE9fkmtXahKDUa1vi0mz1AelgK1MdOmHqbuXxriaPfBCNVR/4uHwt7LVR4L6ijt8JX+YfTV9njCzq6dyZQKBQKDz3y7d9F+rRe3NRMK8okoPT/ACYd6rLyQ9ZoxSigUHl/lQ77X3lF+6jomEYokoPUvJ33rsPq0XsCjFIqBQVZ7oP5Ha/Wf5UtBRdGRQW37nj46+8SD1zURK6Z/gt4D6qIUGvAVkPtBl6H+UQeVj9tagXnUDR642JltyQMtGdsdoGQ32EnzVo5hZm5Z1jfG31/Cwyy9Fu/ETunZ6flCdAaT97zB+KnuWA6VPV2ggGqTC3+ZuRVw49S+xmH5+1NHHfHWs21uUkUOjBlPAj/AL3HsrpqK6a6eVTOsOUuW6rdXJqjSXbWbBqdP6bS2Q7wZSO5X8W6lrUxeLpsU/7cI98G5g8HVfq/14z74q5toGmkVBvd249p3kn7Sa5yiiq5XFMb596+bqLldNqiap3Qs+70eGgaEbhsbA7MDA9GBXUXLMVWptx0aOSt35pvRdnp19VYRO8MgPB0bgegqeB9GK5emardevGJ8HW1U03aNOEx4rP0TpNLhA6Hxl6VPUf+99dRYv0XqeVT/wAcliMPXYr5NXZ92bXs8Ec1u00scbRKcyuMHHzFPEnqJHDw5quzDFRRRNumfin8R73LTLcJVcri5VHwx+ZRbVawM1wm7uUIdvNvA87Y+2qrBWecvR0Rtns3flb4+/FqxPTOyO39JjrfYGW3bZGWQ7YHXjIP2E+irjMLM3LM6b42+v4UeW3otX413Ts9PyhGr+kve8yvxU9y2PonHDwEA+aqTC3+ZuRXw49S/wAZh+ftTRx3x1rOt51dQyEMp4EdNdPTXTXHKpnWHJ10VUVcmqNJdlZMUI110yr4hjOQDlyOGRwA68cT5u2qPMsVFf8A5U8N/ov8rwlVH/rXG/d6uGodiWlaUjuUGyPGPHHgX2qjK7UzXNzhGztn9eLLN70U24txvnb2R+/BOqvXPFAoFAoPPXLv30X6tF7c1EwrzNEmaD1ByYd6rLyQ9ZoxlKKBQeX+VDvtfeUX7qOiYRfNEmaD1Nyd967D6tF7AoxSKgUFWe6D+R2v1n+VLQUVmjIzQW57nj46+8SD1zURK6Z/gt4D6qIUEvAVkOVBl6H+UQeVj9tagXnUBQQnWDVNgxktxlTvMfSvidY7PR2UmLy6qJmq1u6PT0X+DzOmYii9v6fX1RqOaSFjhnjbpGSp84/Oqymuu1VsmYnuWtVFu7TtiKo72S+nrgjBmfHYcfaN9es4u/MaTXLyjBYeJ15EOi0spZ27hWck7z0f6mO4ec1527Vy7PwxM++lncvW7NPxTEe+hPNW9XhbDaYhpSMEjgo6l/Or7B4KLEcqrbV4dTncdjpvzyadlPj1t7W+r0Z1n1a54mWLAk+cp3B/P0N66rMbgednl2/m4/f9rXAZhzUc3c+Xh9v0hTrLA+/biceFT5j0iqSeXaq260z3L6Jt3qdmlUd7vfTdwRgzPjxsfaN9ek4u9MaTXLCMHYidYojuNGaImuD3CnB4udyjz9PmyaWcNcvT8MdvBF/FWrEfFPZxWJoTRKW0eyu8nezdLH8B1Cuiw2HpsUcmO37uZxWKqxFfKndwjobCthrIVrFqo20ZLcZB3mPpHidY7PR1ClxeXTrNdru9PTu6F9gszjSKL3f6+vejUNzLAxCs8bdIyV9K/nVZTcuWp0iZie78LWq3bvRrMRVHf+XO40vM4w8zkdW1gHwgcayrxN2qNKq572NGFs0TrTRHczND6uSzkdyUj6WYY3fsg8fVXth8Fcuzu0jpny96PDE4+1ZjfrPRHn71WHYWaQosaDCj0nrJ6ya6G1aptUxRTuhzN27VdrmurfLIr0eZQKBQKDX32g7adtua3hkfAG08SscDJAywzjed3bQY/wDdSx/U7b9wn9NA/upY/qdt+4T+mg2dtbpGqpGqoijCqoAVR2AbgKDtoFBrLrV20kdnktYHdt7M0SFm6N5K5O4UHV/dSx/U7b9wn9NA/upY/qdt+4T+mg2lvAsaqiKqooAVVAAUDcAoG4DsoOygUGLpDRsM4CzRRyqDkCRAwBwRkBgcHBIz20GD/dSx/U7b9wn9NA/upY/qdt+4T+mgy9H6It4CxggiiLY2jHGqbWM4zsgZxk+mgzCKDB/sS2/V4f3a/lQP7Etv1eH92v5UH1ND24IIgiBByCI1yCN4xu40GdQKBQcJYVYYZQw7Rn11E0xVvhlTXVTtpnR0Lo2EbxFHnxF/KvOLFuN1Md0PScRdn+c98slRjhXq8ZnV9oFAoOLoGGCAR1EZqJiJ3piZidYdC2EQORGgPWEH5VhFqiN1Mdz0m/cnZNU98smvR5FAoFB1ywq25lDDtAPrrGaYq3wyprqp+WdHCKzjU5WNFPYoHqFRFuindEMqrtyrZVVM9rvrN5lAoFAoFAoFAoFAoFAoFAoFAoFAoFAoFAoFAoFAoFAoFAoFAoFAoFAoFAoFAoFAoFAoFAoFAoFAoI9rlLPDbXNxDOU5mCRwmwjKzIrPvLDODgDceig75xNBb3EhnMjCJmTaRAFKqzfNAzvxx6qDVz682YtGcX1pz4hLAc/HnnNjIGztcdrooMrWTS7Q21vJzyw7ckKySts4RX+Ee77keE0GTq5fxzF+bvo7vZAyEMR5vOcZ5rhnB49RoN3QRLVzSUs7gS3QS4Uky2ZjVdgAkYUN+kZccJQSrcRxxQZktxPc3E8MMvMRQbCu6oGkeRlWXC84CiqqOpzssSX6NneHbpaaa2tGbneckVkG2yKCQ0iLvVRs5wx3gCgx9btL+93tQblLaOR3DyPsADCFlGZO5GWFBn6vXaSozR3aXa7WNtDGQpwCVzFuzvB3794oNNqFrBNPFEt3s8/JClxG6jZWWNwpbA6HjZgrDqKN87ADna6embR1nKNhrq5ESKWGEDyDLMwU52VUM2yCM7OMjOQG30fo+dHDSXbSrjehijVc/sFFDAdhLUEcOsac9cpNpOG2MczIsbNCpChUIJEndHJY76CapwG/O7j10Gn0zey89DbQFUeRZJGlZdoRxxmNTsrkZkZpVAzuGGJBxghjG5ntbi3SWbn4bhmiDMirJHIEeVcmMBWjZY2HwQQdnec7gxpdJs11dRteLbrE0YRSI8kNEjkkyDJ7pjQSWy+LTu+c3Du93d9vc7t/ZQYUV65vZYcjm1gikAxv2medTv8ABGtBqNTNPyzyXMU+NpZZmhIGNqFJ5bbB62Vod56pE66Dlo3T0s2kXjGz70EcwTdveSF4Ukba+iGlaPHXEx6qDHvtJTiK+nF0sYt5JAivGpjIRVYBzuc5JxuYHfQZs15NLPDGJTAGtudYbKkhtpBg7YPDaNB0WusUvvRn/Ryze+DbROo2Y5TznNK5AJwq5O1g7zG2Oig56Xe6s4muWueeSIbc0TRKqmNd8hhKd0rBcsAxfOMdOQGwsdIP78uIJCCuxHNCcY7hsxuufnFZE2s9Uqig1jabmNrNcqQEa4RIO5HxXOxwFj9LbO24P0WWg5606XuILm2WEB4+anmmj2cvIkbW6EREcHCzMwHzioXdnIDNGl9u6tFiZWgmtp5sjftbLWoQqerZmb0igxbKS5vNuVLg28IkdI1SNGdxG7Rs0jSBhhmQkKoGBjeSdwSG3Vgqhm2mAALYxtHG84HDJ6KDWXF+4v4IARzb288jDG/aR7ZV39WJW+yg+6zX7wRI0ZAJuLaM5Ge5kniibz7Lmg42V+/vy4t5CCuxHNCcY7g5jdf2irrnPVKooNNf6wSiznuhIscZuY0icgYSHnord5GLbiG/SOGO7ZK0Gz1f0jFM7c3pCO6wu9EaFtnJGGPNDI6t+7fQYGg9JyTTFJLsRXCuxazMaqQiuQCu33bqVA/Sqdk5zgcKCW0CgUCgUGt1l0e1zaXMCEBpYZI1LcAXVlBON+Mmg7tJ2hkt5YgQGeJ0BPAFlKjPZk0GPcaMLWbQDZ2zAY89GSmxnhnGeygxtNaLleC3WLmzJDJE+HYqrc3xG0qsRnwUGXotrks3PxQIuNxilZyT2hoUwMdOTQbE9nGgjF5oy7uWhE6WqCKWOUTRu7SdwwYiNGjXmtsAoTtt3LMN+aDJudHXEVxJPa804mC87DKzRguoCB0kRHIJQBSpU52FwRvyHbf2c9xatHIsUcpZThJGdAFkV/hmNSThfojfQfNYLCZ5LaWBYmaFnJWV2QMHQpuZUbeM54UGboppyG5+OFDkbPNSM4PXtbUaYPpoNLb6tSLYWcIdVurWOPm5BkqJEQIQdwJjcZVhjOG6wMBzt9XHFhbW/OKk9uIikigsqyR46Dgsh3qRuJDHgd9BsNHzXhcCaK2WPBy8c7uxPRiNoFAz45x20GugsryGS45uK1kSSZpVLzOjDaVBgqIGHzevpoJHCW2V2gA2BtAHIB6cEgEjPTgUGr0zo2RpIriBlE8Qddl87Esb7BZGK70O1GjBgDjZ4HJoOiLR9xPNDLdCJFgLPHFE7SZkKtHtvI6JuCOwChOLZzuFB32Whws91K4RhM8bLuyVCxpGc5G7epO7roNsqgAADAHADooNfFYMLuSfI2GhijA6co8zkndjGJR6DQaF9WrhIkaB4luo5rtlZslDHcyzSbLYXJI243x0tEBnG+g2VhoDmZrZoyOahtpIMEkuxZ4GDE9OeaYkk5Jag7LDQSBpHmSORjO8sRKhjHtBBuLDuW7no7KDr0pq3Fc3KyTxRSxCFowsiBiGZlbKhhgbhjOc0GImrc3MNa86vNRmN7SXBMkRjYOiyrwkVSoGdoFlJB390Q531heXSGCcW8UDbpWid3eVPnKqvGoi2huJ2nwCcb8EB261aGmm5p7Z1jmUSRl2zuilXZfZwD3asqOAdxMeN2c0GRpTQwa0W2h2UVOZCA8FWJ42xuH0UwKDsudHM15BcAjYjhnjI35Jka3ZSN2MAQnO/pFBrNH6tyQ3wlR196rHPsR79uN53gdwu7HNZhLDfkGQjhjAdkFhd2rSLbLBNA7vIqyyvE0JkYu6hkikEiF2ZhuUjON9BstXrFoLaCJyC6IqsRkgkDfgneR4aDB0zYXHvqC4t1hfYhmiZZZGT4xoHBUpG+cczjGBxoF9Y3NzCqyrDG63FvINiRnUpFLFMclo1IY7BAGMcN/UHzWrQ80/NPbOscyiSMu2d0cq7L7OAe6VlSQA7iY8HGc0HZprQhazS3twi821uY1YkLiGSKQKSqkgFY8ZweNB36Ne72/00NuiYO+OZ3bO7A2WhUY4789W6g1mkNGXd1zaTJaqqSxyCZHdpAUdX/RxtGObLBSuecOAx3HhQSigUCgUCgUCgUCgUCgUCgUCgUCgUCgUCgUCgUCgUCgUCgUCgUCgUCgUCgUCgUCgUCgUCgUH/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95503"/>
            <a:ext cx="2057400" cy="126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594" y="3130226"/>
            <a:ext cx="1444019" cy="154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4908549"/>
            <a:ext cx="3394896" cy="92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130226"/>
            <a:ext cx="3919538" cy="150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983" y="4983952"/>
            <a:ext cx="2137928" cy="888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0" y="1545074"/>
            <a:ext cx="7924800" cy="830997"/>
          </a:xfrm>
          <a:prstGeom prst="rect">
            <a:avLst/>
          </a:prstGeom>
          <a:noFill/>
        </p:spPr>
        <p:txBody>
          <a:bodyPr wrap="square" rtlCol="0">
            <a:spAutoFit/>
          </a:bodyPr>
          <a:lstStyle/>
          <a:p>
            <a:r>
              <a:rPr lang="pt-PT" sz="2400" dirty="0" smtClean="0"/>
              <a:t>Authors: Denise Jacobson, </a:t>
            </a:r>
            <a:r>
              <a:rPr lang="pt-PT" sz="2400" dirty="0"/>
              <a:t>Jorge Ugaz, Daniel Lee, Carmeliza Soares </a:t>
            </a:r>
            <a:r>
              <a:rPr lang="pt-PT" sz="2400" dirty="0" smtClean="0"/>
              <a:t>da </a:t>
            </a:r>
            <a:r>
              <a:rPr lang="en-US" sz="2400" dirty="0" smtClean="0"/>
              <a:t>Costa </a:t>
            </a:r>
            <a:r>
              <a:rPr lang="en-US" sz="2400" dirty="0"/>
              <a:t>Rosario, and Marcelo </a:t>
            </a:r>
            <a:r>
              <a:rPr lang="en-US" sz="2400" dirty="0" smtClean="0"/>
              <a:t>Castrillo</a:t>
            </a:r>
            <a:endParaRPr lang="pt-PT" sz="2400" dirty="0"/>
          </a:p>
        </p:txBody>
      </p:sp>
      <p:sp>
        <p:nvSpPr>
          <p:cNvPr id="8" name="Rectangle 7"/>
          <p:cNvSpPr/>
          <p:nvPr/>
        </p:nvSpPr>
        <p:spPr>
          <a:xfrm>
            <a:off x="883470" y="2376071"/>
            <a:ext cx="6724598" cy="400110"/>
          </a:xfrm>
          <a:prstGeom prst="rect">
            <a:avLst/>
          </a:prstGeom>
        </p:spPr>
        <p:txBody>
          <a:bodyPr wrap="none">
            <a:spAutoFit/>
          </a:bodyPr>
          <a:lstStyle/>
          <a:p>
            <a:r>
              <a:rPr lang="en-US" sz="2000" b="1" dirty="0"/>
              <a:t>For a copy of the full study </a:t>
            </a:r>
            <a:r>
              <a:rPr lang="en-US" sz="2000" b="1" dirty="0" smtClean="0"/>
              <a:t>report: Daniel_Lee@abtassoc.com</a:t>
            </a:r>
            <a:endParaRPr lang="en-US" sz="20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5300" y="4445813"/>
            <a:ext cx="1700213"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5518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Background</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Growing consensus on the importance of strong health systems for achieving an AIDS-free generation</a:t>
            </a:r>
          </a:p>
          <a:p>
            <a:r>
              <a:rPr lang="en-US" smtClean="0"/>
              <a:t>Need for evidence of impact of HSS interventions</a:t>
            </a:r>
          </a:p>
          <a:p>
            <a:r>
              <a:rPr lang="en-US" smtClean="0"/>
              <a:t>High national HIV prevalence (11.5%)</a:t>
            </a:r>
          </a:p>
          <a:p>
            <a:r>
              <a:rPr lang="en-US" smtClean="0"/>
              <a:t>Low ART coverage rates: </a:t>
            </a:r>
          </a:p>
          <a:p>
            <a:pPr lvl="1"/>
            <a:r>
              <a:rPr lang="en-US" smtClean="0"/>
              <a:t>Scarcity and misallocation of resources</a:t>
            </a:r>
          </a:p>
          <a:p>
            <a:pPr lvl="1"/>
            <a:r>
              <a:rPr lang="en-US" smtClean="0"/>
              <a:t>Low managerial capacity at district/facility level</a:t>
            </a:r>
          </a:p>
          <a:p>
            <a:pPr lvl="1"/>
            <a:r>
              <a:rPr lang="en-US" smtClean="0"/>
              <a:t>Suboptimal support systems and key processes</a:t>
            </a:r>
          </a:p>
          <a:p>
            <a:r>
              <a:rPr lang="en-US" smtClean="0"/>
              <a:t>MOH Acceleration Plan targeting districts with highest unmet need – “High Priority Districts”</a:t>
            </a:r>
          </a:p>
          <a:p>
            <a:endParaRPr lang="en-US" dirty="0" smtClean="0"/>
          </a:p>
        </p:txBody>
      </p:sp>
    </p:spTree>
    <p:extLst>
      <p:ext uri="{BB962C8B-B14F-4D97-AF65-F5344CB8AC3E}">
        <p14:creationId xmlns:p14="http://schemas.microsoft.com/office/powerpoint/2010/main" val="1345022091"/>
      </p:ext>
    </p:extLst>
  </p:cSld>
  <p:clrMapOvr>
    <a:masterClrMapping/>
  </p:clrMapOvr>
  <mc:AlternateContent xmlns:mc="http://schemas.openxmlformats.org/markup-compatibility/2006" xmlns:p14="http://schemas.microsoft.com/office/powerpoint/2010/main">
    <mc:Choice Requires="p14">
      <p:transition spd="slow" p14:dur="2000" advTm="65279"/>
    </mc:Choice>
    <mc:Fallback xmlns="">
      <p:transition spd="slow" advTm="6527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mtClean="0"/>
              <a:t>Driving Question</a:t>
            </a:r>
            <a:endParaRPr lang="en-US" dirty="0"/>
          </a:p>
        </p:txBody>
      </p:sp>
      <p:sp>
        <p:nvSpPr>
          <p:cNvPr id="3" name="Content Placeholder 2"/>
          <p:cNvSpPr>
            <a:spLocks noGrp="1"/>
          </p:cNvSpPr>
          <p:nvPr>
            <p:ph idx="1"/>
          </p:nvPr>
        </p:nvSpPr>
        <p:spPr/>
        <p:txBody>
          <a:bodyPr/>
          <a:lstStyle/>
          <a:p>
            <a:endParaRPr lang="en-US" smtClean="0"/>
          </a:p>
          <a:p>
            <a:r>
              <a:rPr lang="en-US" smtClean="0"/>
              <a:t>What is the relationship between health system strengthening interventions and HIV service delivery outcomes?</a:t>
            </a:r>
          </a:p>
          <a:p>
            <a:endParaRPr lang="en-US" smtClean="0"/>
          </a:p>
          <a:p>
            <a:r>
              <a:rPr lang="en-US" smtClean="0"/>
              <a:t>Hypothesis: stronger district health systems in the form of improved management capacity will lead to better health services performance</a:t>
            </a:r>
            <a:endParaRPr lang="en-US" dirty="0"/>
          </a:p>
        </p:txBody>
      </p:sp>
    </p:spTree>
    <p:extLst>
      <p:ext uri="{BB962C8B-B14F-4D97-AF65-F5344CB8AC3E}">
        <p14:creationId xmlns:p14="http://schemas.microsoft.com/office/powerpoint/2010/main" val="1775563639"/>
      </p:ext>
    </p:extLst>
  </p:cSld>
  <p:clrMapOvr>
    <a:masterClrMapping/>
  </p:clrMapOvr>
  <mc:AlternateContent xmlns:mc="http://schemas.openxmlformats.org/markup-compatibility/2006" xmlns:p14="http://schemas.microsoft.com/office/powerpoint/2010/main">
    <mc:Choice Requires="p14">
      <p:transition spd="slow" p14:dur="2000" advTm="2118"/>
    </mc:Choice>
    <mc:Fallback xmlns="">
      <p:transition spd="slow" advTm="211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CHASS Intervention Description</a:t>
            </a:r>
            <a:endParaRPr lang="en-US" dirty="0"/>
          </a:p>
        </p:txBody>
      </p:sp>
      <p:sp>
        <p:nvSpPr>
          <p:cNvPr id="7" name="Content Placeholder 2"/>
          <p:cNvSpPr>
            <a:spLocks noGrp="1"/>
          </p:cNvSpPr>
          <p:nvPr>
            <p:ph idx="1"/>
          </p:nvPr>
        </p:nvSpPr>
        <p:spPr>
          <a:xfrm>
            <a:off x="723900" y="1536700"/>
            <a:ext cx="4762500" cy="4601909"/>
          </a:xfrm>
        </p:spPr>
        <p:txBody>
          <a:bodyPr>
            <a:normAutofit fontScale="92500"/>
          </a:bodyPr>
          <a:lstStyle/>
          <a:p>
            <a:r>
              <a:rPr lang="pt-BR" dirty="0" smtClean="0"/>
              <a:t>District Approach designed to </a:t>
            </a:r>
            <a:r>
              <a:rPr lang="en-US" dirty="0" smtClean="0"/>
              <a:t>build district capacity to manage and deliver quality services in an environment of growing demand for HIV-care services</a:t>
            </a:r>
          </a:p>
          <a:p>
            <a:endParaRPr lang="en-US" dirty="0" smtClean="0"/>
          </a:p>
          <a:p>
            <a:r>
              <a:rPr lang="en-US" dirty="0" smtClean="0"/>
              <a:t>Three levels of intervention:</a:t>
            </a:r>
          </a:p>
          <a:p>
            <a:pPr lvl="1"/>
            <a:r>
              <a:rPr lang="en-US" dirty="0" smtClean="0"/>
              <a:t>District</a:t>
            </a:r>
          </a:p>
          <a:p>
            <a:pPr lvl="1"/>
            <a:r>
              <a:rPr lang="en-US" dirty="0" smtClean="0"/>
              <a:t>Health Facility</a:t>
            </a:r>
          </a:p>
          <a:p>
            <a:pPr lvl="1"/>
            <a:r>
              <a:rPr lang="en-US" dirty="0" smtClean="0"/>
              <a:t>Community</a:t>
            </a:r>
          </a:p>
          <a:p>
            <a:endParaRPr lang="pt-BR" dirty="0" smtClean="0"/>
          </a:p>
          <a:p>
            <a:endParaRPr lang="pt-B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75" y="1392237"/>
            <a:ext cx="3747903" cy="485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041451"/>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Graduation Path</a:t>
            </a:r>
            <a:endParaRPr lang="en-US" dirty="0"/>
          </a:p>
        </p:txBody>
      </p:sp>
      <p:sp>
        <p:nvSpPr>
          <p:cNvPr id="3" name="Content Placeholder 2"/>
          <p:cNvSpPr>
            <a:spLocks noGrp="1"/>
          </p:cNvSpPr>
          <p:nvPr>
            <p:ph idx="1"/>
          </p:nvPr>
        </p:nvSpPr>
        <p:spPr/>
        <p:txBody>
          <a:bodyPr/>
          <a:lstStyle/>
          <a:p>
            <a:r>
              <a:rPr lang="en-US" dirty="0" smtClean="0"/>
              <a:t>Designed to strengthen district management capacity</a:t>
            </a:r>
          </a:p>
          <a:p>
            <a:r>
              <a:rPr lang="en-US" dirty="0" smtClean="0"/>
              <a:t>Includes periodic assessments that yield quantitative measures of district management capacity           (e.g. “% compliance against MOH standards”)</a:t>
            </a:r>
          </a:p>
          <a:p>
            <a:pPr marL="457200" lvl="1" indent="0">
              <a:buNone/>
            </a:pPr>
            <a:endParaRPr lang="en-US"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3370965"/>
            <a:ext cx="3126581" cy="280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222692"/>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Graduation Path</a:t>
            </a:r>
            <a:endParaRPr lang="en-US" dirty="0"/>
          </a:p>
        </p:txBody>
      </p:sp>
      <p:sp>
        <p:nvSpPr>
          <p:cNvPr id="5" name="Content Placeholder 2"/>
          <p:cNvSpPr>
            <a:spLocks noGrp="1"/>
          </p:cNvSpPr>
          <p:nvPr>
            <p:ph idx="1"/>
          </p:nvPr>
        </p:nvSpPr>
        <p:spPr/>
        <p:txBody>
          <a:bodyPr>
            <a:normAutofit/>
          </a:bodyPr>
          <a:lstStyle/>
          <a:p>
            <a:pPr marL="457200" lvl="1" indent="0">
              <a:buNone/>
            </a:pPr>
            <a:r>
              <a:rPr lang="en-US" dirty="0" smtClean="0"/>
              <a:t>Each assessment provides a snap shot of the district health system’s compliance against </a:t>
            </a:r>
            <a:r>
              <a:rPr lang="en-US" dirty="0" err="1" smtClean="0"/>
              <a:t>MoH</a:t>
            </a:r>
            <a:r>
              <a:rPr lang="en-US" dirty="0" smtClean="0"/>
              <a:t> standards</a:t>
            </a:r>
          </a:p>
          <a:p>
            <a:pPr lvl="1"/>
            <a:r>
              <a:rPr lang="en-US" dirty="0" smtClean="0"/>
              <a:t>Standards broken down in 8 characteristics across 2 categories:</a:t>
            </a:r>
          </a:p>
          <a:p>
            <a:pPr lvl="3"/>
            <a:r>
              <a:rPr lang="en-US" dirty="0" smtClean="0"/>
              <a:t>1. Planning Systems and Capacities</a:t>
            </a:r>
          </a:p>
          <a:p>
            <a:pPr lvl="3"/>
            <a:r>
              <a:rPr lang="en-US" dirty="0" smtClean="0"/>
              <a:t>2. Information Systems and Capacities</a:t>
            </a:r>
          </a:p>
          <a:p>
            <a:pPr lvl="3"/>
            <a:r>
              <a:rPr lang="en-US" dirty="0" smtClean="0"/>
              <a:t>3. Financial Management Systems</a:t>
            </a:r>
          </a:p>
          <a:p>
            <a:pPr lvl="3"/>
            <a:r>
              <a:rPr lang="en-US" dirty="0" smtClean="0"/>
              <a:t>4. Human Resources Systems</a:t>
            </a:r>
          </a:p>
          <a:p>
            <a:pPr lvl="3"/>
            <a:r>
              <a:rPr lang="en-US" dirty="0" smtClean="0"/>
              <a:t>5. Pharmacy Supply and Logistic Systems</a:t>
            </a:r>
          </a:p>
          <a:p>
            <a:pPr lvl="3"/>
            <a:r>
              <a:rPr lang="en-US" dirty="0" smtClean="0"/>
              <a:t>6. Health Programs Management</a:t>
            </a:r>
          </a:p>
          <a:p>
            <a:pPr lvl="3"/>
            <a:r>
              <a:rPr lang="en-US" dirty="0" smtClean="0"/>
              <a:t>7. Key Laboratory  and Support Services</a:t>
            </a:r>
          </a:p>
          <a:p>
            <a:pPr lvl="3"/>
            <a:r>
              <a:rPr lang="en-US" dirty="0" smtClean="0"/>
              <a:t>8. Community Mobilization</a:t>
            </a:r>
            <a:endParaRPr lang="en-US" dirty="0"/>
          </a:p>
        </p:txBody>
      </p:sp>
      <p:grpSp>
        <p:nvGrpSpPr>
          <p:cNvPr id="7" name="Group 6"/>
          <p:cNvGrpSpPr/>
          <p:nvPr/>
        </p:nvGrpSpPr>
        <p:grpSpPr>
          <a:xfrm>
            <a:off x="762000" y="3200400"/>
            <a:ext cx="750331" cy="2898886"/>
            <a:chOff x="849869" y="3314502"/>
            <a:chExt cx="750331" cy="2898886"/>
          </a:xfrm>
        </p:grpSpPr>
        <p:sp>
          <p:nvSpPr>
            <p:cNvPr id="8" name="Left Brace 7"/>
            <p:cNvSpPr/>
            <p:nvPr/>
          </p:nvSpPr>
          <p:spPr>
            <a:xfrm>
              <a:off x="1295400" y="3314502"/>
              <a:ext cx="304800" cy="173736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a:off x="1295400" y="5207548"/>
              <a:ext cx="304800" cy="100584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rot="16200000">
              <a:off x="555333" y="3922806"/>
              <a:ext cx="958404" cy="369332"/>
            </a:xfrm>
            <a:prstGeom prst="rect">
              <a:avLst/>
            </a:prstGeom>
            <a:noFill/>
          </p:spPr>
          <p:txBody>
            <a:bodyPr wrap="none" rtlCol="0">
              <a:spAutoFit/>
            </a:bodyPr>
            <a:lstStyle/>
            <a:p>
              <a:r>
                <a:rPr lang="en-US" b="1" dirty="0">
                  <a:solidFill>
                    <a:srgbClr val="C00000"/>
                  </a:solidFill>
                </a:rPr>
                <a:t>Systems</a:t>
              </a:r>
            </a:p>
          </p:txBody>
        </p:sp>
        <p:sp>
          <p:nvSpPr>
            <p:cNvPr id="11" name="TextBox 10"/>
            <p:cNvSpPr txBox="1"/>
            <p:nvPr/>
          </p:nvSpPr>
          <p:spPr>
            <a:xfrm rot="16200000">
              <a:off x="584530" y="5468751"/>
              <a:ext cx="960969" cy="369332"/>
            </a:xfrm>
            <a:prstGeom prst="rect">
              <a:avLst/>
            </a:prstGeom>
            <a:noFill/>
          </p:spPr>
          <p:txBody>
            <a:bodyPr wrap="none" rtlCol="0">
              <a:spAutoFit/>
            </a:bodyPr>
            <a:lstStyle/>
            <a:p>
              <a:r>
                <a:rPr lang="en-US" b="1" dirty="0" smtClean="0">
                  <a:solidFill>
                    <a:srgbClr val="C00000"/>
                  </a:solidFill>
                </a:rPr>
                <a:t>Services</a:t>
              </a:r>
              <a:endParaRPr lang="en-US" b="1" dirty="0">
                <a:solidFill>
                  <a:srgbClr val="C00000"/>
                </a:solidFill>
              </a:endParaRPr>
            </a:p>
          </p:txBody>
        </p:sp>
      </p:grpSp>
    </p:spTree>
    <p:extLst>
      <p:ext uri="{BB962C8B-B14F-4D97-AF65-F5344CB8AC3E}">
        <p14:creationId xmlns:p14="http://schemas.microsoft.com/office/powerpoint/2010/main" val="1737436889"/>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Study Design</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8325" y="1422400"/>
            <a:ext cx="4933949" cy="4838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659698"/>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Theory of Change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63" y="1609529"/>
            <a:ext cx="8533304" cy="441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3968636"/>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Outcomes (access and quality)</a:t>
            </a:r>
            <a:endParaRPr lang="en-US" dirty="0"/>
          </a:p>
        </p:txBody>
      </p:sp>
      <p:sp>
        <p:nvSpPr>
          <p:cNvPr id="12" name="Content Placeholder 2"/>
          <p:cNvSpPr>
            <a:spLocks noGrp="1"/>
          </p:cNvSpPr>
          <p:nvPr>
            <p:ph idx="1"/>
          </p:nvPr>
        </p:nvSpPr>
        <p:spPr/>
        <p:txBody>
          <a:bodyPr>
            <a:normAutofit/>
          </a:bodyPr>
          <a:lstStyle/>
          <a:p>
            <a:pPr marL="0" indent="0">
              <a:buNone/>
            </a:pPr>
            <a:r>
              <a:rPr lang="en-US" dirty="0" smtClean="0"/>
              <a:t>1.  # of new enrollees in ART</a:t>
            </a:r>
          </a:p>
          <a:p>
            <a:pPr marL="0" indent="0">
              <a:buNone/>
            </a:pPr>
            <a:r>
              <a:rPr lang="en-US" dirty="0" smtClean="0"/>
              <a:t>2.  # of new enrollees in pre-ART care</a:t>
            </a:r>
          </a:p>
          <a:p>
            <a:pPr marL="0" indent="0">
              <a:buNone/>
            </a:pPr>
            <a:r>
              <a:rPr lang="en-US" dirty="0" smtClean="0"/>
              <a:t>3.  # new pediatric patients in ART </a:t>
            </a:r>
          </a:p>
          <a:p>
            <a:pPr marL="0" indent="0">
              <a:buNone/>
            </a:pPr>
            <a:r>
              <a:rPr lang="en-US" dirty="0" smtClean="0"/>
              <a:t>4.  % of pregnant women who know their HIV status</a:t>
            </a:r>
          </a:p>
          <a:p>
            <a:pPr marL="0" indent="0">
              <a:buNone/>
            </a:pPr>
            <a:r>
              <a:rPr lang="en-US" dirty="0" smtClean="0"/>
              <a:t>5.  % of HIV+ pregnant women in ANC who receive ARVs  </a:t>
            </a:r>
          </a:p>
          <a:p>
            <a:pPr marL="0" indent="0">
              <a:buNone/>
            </a:pPr>
            <a:r>
              <a:rPr lang="en-US" dirty="0" smtClean="0"/>
              <a:t>6.  % of TB/HIV+ patients that initiate ART in TB sector</a:t>
            </a:r>
            <a:endParaRPr lang="en-US" dirty="0"/>
          </a:p>
        </p:txBody>
      </p:sp>
    </p:spTree>
    <p:extLst>
      <p:ext uri="{BB962C8B-B14F-4D97-AF65-F5344CB8AC3E}">
        <p14:creationId xmlns:p14="http://schemas.microsoft.com/office/powerpoint/2010/main" val="233023303"/>
      </p:ext>
    </p:extLst>
  </p:cSld>
  <p:clrMapOvr>
    <a:masterClrMapping/>
  </p:clrMapOvr>
  <mc:AlternateContent xmlns:mc="http://schemas.openxmlformats.org/markup-compatibility/2006" xmlns:p14="http://schemas.microsoft.com/office/powerpoint/2010/main">
    <mc:Choice Requires="p14">
      <p:transition spd="slow" p14:dur="2000" advTm="216356"/>
    </mc:Choice>
    <mc:Fallback xmlns="">
      <p:transition spd="slow" advTm="216356"/>
    </mc:Fallback>
  </mc:AlternateContent>
  <p:timing>
    <p:tnLst>
      <p:par>
        <p:cTn id="1" dur="indefinite" restart="never" nodeType="tmRoot"/>
      </p:par>
    </p:tnLst>
  </p:timing>
</p:sld>
</file>

<file path=ppt/theme/theme1.xml><?xml version="1.0" encoding="utf-8"?>
<a:theme xmlns:a="http://schemas.openxmlformats.org/drawingml/2006/main" name="Abt PowerPoint Template International">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Custom 4">
      <a:dk1>
        <a:sysClr val="windowText" lastClr="000000"/>
      </a:dk1>
      <a:lt1>
        <a:sysClr val="window" lastClr="FFFFFF"/>
      </a:lt1>
      <a:dk2>
        <a:srgbClr val="898D8D"/>
      </a:dk2>
      <a:lt2>
        <a:srgbClr val="EEECE1"/>
      </a:lt2>
      <a:accent1>
        <a:srgbClr val="DA291C"/>
      </a:accent1>
      <a:accent2>
        <a:srgbClr val="898D8D"/>
      </a:accent2>
      <a:accent3>
        <a:srgbClr val="789D4A"/>
      </a:accent3>
      <a:accent4>
        <a:srgbClr val="7566A0"/>
      </a:accent4>
      <a:accent5>
        <a:srgbClr val="48A9C5"/>
      </a:accent5>
      <a:accent6>
        <a:srgbClr val="E87722"/>
      </a:accent6>
      <a:hlink>
        <a:srgbClr val="DA291C"/>
      </a:hlink>
      <a:folHlink>
        <a:srgbClr val="898D8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6600"/>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Abt Brand">
      <a:dk1>
        <a:sysClr val="windowText" lastClr="000000"/>
      </a:dk1>
      <a:lt1>
        <a:sysClr val="window" lastClr="FFFFFF"/>
      </a:lt1>
      <a:dk2>
        <a:srgbClr val="996633"/>
      </a:dk2>
      <a:lt2>
        <a:srgbClr val="EEECE1"/>
      </a:lt2>
      <a:accent1>
        <a:srgbClr val="DA291C"/>
      </a:accent1>
      <a:accent2>
        <a:srgbClr val="776E64"/>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S_DocumentCategoryLookUp xmlns="http://schemas.microsoft.com/sharepoint/v3" xsi:nil="true"/>
    <SC_x0020_Document_x0020_Type_x0020_Third xmlns="4c897256-52db-410f-98c9-5c6e0cd83429" xsi:nil="true"/>
    <CS_x0020_Page xmlns="4d5495d9-ace8-46ee-a22e-2501fb66c62f"/>
    <IconOverlay xmlns="http://schemas.microsoft.com/sharepoint/v4" xsi:nil="true"/>
    <BS_SCDocumentType xmlns="4c897256-52db-410f-98c9-5c6e0cd83429" xsi:nil="true"/>
    <SC_x0020_Document_x0020_Type_x0020_Second xmlns="4c897256-52db-410f-98c9-5c6e0cd83429" xsi:nil="true"/>
    <BS_Description xmlns="4c897256-52db-410f-98c9-5c6e0cd83429" xsi:nil="true"/>
    <BS_DocumentCategoryLookUpChild xmlns="http://schemas.microsoft.com/sharepoint/v3" xsi:nil="true"/>
    <BS_DocumentCategoryLookUpLast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Service Center Document" ma:contentTypeID="0x010100A08965A9EE43436AB0A0A194FED5C6C10036EDB9AC7ECD0046B518A8C00A9A40F0" ma:contentTypeVersion="18" ma:contentTypeDescription="" ma:contentTypeScope="" ma:versionID="15bf96541d46d12e14248fc0548f6589">
  <xsd:schema xmlns:xsd="http://www.w3.org/2001/XMLSchema" xmlns:xs="http://www.w3.org/2001/XMLSchema" xmlns:p="http://schemas.microsoft.com/office/2006/metadata/properties" xmlns:ns1="http://schemas.microsoft.com/sharepoint/v3" xmlns:ns2="4c897256-52db-410f-98c9-5c6e0cd83429" xmlns:ns3="4d5495d9-ace8-46ee-a22e-2501fb66c62f" xmlns:ns4="http://schemas.microsoft.com/sharepoint/v4" targetNamespace="http://schemas.microsoft.com/office/2006/metadata/properties" ma:root="true" ma:fieldsID="6acb7b0cbb50b50cd08a75863467bad0" ns1:_="" ns2:_="" ns3:_="" ns4:_="">
    <xsd:import namespace="http://schemas.microsoft.com/sharepoint/v3"/>
    <xsd:import namespace="4c897256-52db-410f-98c9-5c6e0cd83429"/>
    <xsd:import namespace="4d5495d9-ace8-46ee-a22e-2501fb66c62f"/>
    <xsd:import namespace="http://schemas.microsoft.com/sharepoint/v4"/>
    <xsd:element name="properties">
      <xsd:complexType>
        <xsd:sequence>
          <xsd:element name="documentManagement">
            <xsd:complexType>
              <xsd:all>
                <xsd:element ref="ns2:BS_Description" minOccurs="0"/>
                <xsd:element ref="ns2:BS_SCDocumentType" minOccurs="0"/>
                <xsd:element ref="ns1:BS_DocumentCategoryLookUp" minOccurs="0"/>
                <xsd:element ref="ns1:BS_DocumentCategoryLookUpChild" minOccurs="0"/>
                <xsd:element ref="ns1:BS_DocumentCategoryLookUpLast" minOccurs="0"/>
                <xsd:element ref="ns2:SC_x0020_Document_x0020_Type_x0020_Second" minOccurs="0"/>
                <xsd:element ref="ns2:SC_x0020_Document_x0020_Type_x0020_Third" minOccurs="0"/>
                <xsd:element ref="ns3:CS_x0020_Page"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BS_DocumentCategoryLookUp" ma:index="10" nillable="true" ma:displayName="Category Two Lookup" ma:hidden="true" ma:list="{95449cef-3301-4a15-9e7a-99d7a8e1f22a}" ma:internalName="BS_DocumentCategoryLookUp" ma:readOnly="false" ma:showField="LinkTitleNoMenu" ma:web="{4c897256-52db-410f-98c9-5c6e0cd83429}">
      <xsd:simpleType>
        <xsd:restriction base="dms:Lookup"/>
      </xsd:simpleType>
    </xsd:element>
    <xsd:element name="BS_DocumentCategoryLookUpChild" ma:index="11" nillable="true" ma:displayName="Category Three Lookup" ma:hidden="true" ma:list="{efe16950-a8f7-4de5-92c2-898b152a2258}" ma:internalName="BS_DocumentCategoryLookUpChild" ma:readOnly="false" ma:showField="LinkTitleNoMenu" ma:web="{4c897256-52db-410f-98c9-5c6e0cd83429}">
      <xsd:simpleType>
        <xsd:restriction base="dms:Lookup"/>
      </xsd:simpleType>
    </xsd:element>
    <xsd:element name="BS_DocumentCategoryLookUpLast" ma:index="12" nillable="true" ma:displayName="Category Four Lookup" ma:hidden="true" ma:list="{a673cd50-8be0-4308-a3bf-399e3b141ed1}" ma:internalName="BS_DocumentCategoryLookUpLast" ma:readOnly="false" ma:showField="LinkTitleNoMenu" ma:web="{4c897256-52db-410f-98c9-5c6e0cd83429}">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c897256-52db-410f-98c9-5c6e0cd83429" elementFormDefault="qualified">
    <xsd:import namespace="http://schemas.microsoft.com/office/2006/documentManagement/types"/>
    <xsd:import namespace="http://schemas.microsoft.com/office/infopath/2007/PartnerControls"/>
    <xsd:element name="BS_Description" ma:index="8" nillable="true" ma:displayName="Description" ma:internalName="BS_Description">
      <xsd:simpleType>
        <xsd:restriction base="dms:Note">
          <xsd:maxLength value="255"/>
        </xsd:restriction>
      </xsd:simpleType>
    </xsd:element>
    <xsd:element name="BS_SCDocumentType" ma:index="9" nillable="true" ma:displayName="SC Document Type" ma:hidden="true" ma:internalName="BS_SCDocumentType" ma:readOnly="false">
      <xsd:simpleType>
        <xsd:restriction base="dms:Choice">
          <xsd:enumeration value="SC Document Type 1"/>
          <xsd:enumeration value="SC Document Type 2"/>
          <xsd:enumeration value="SC Document Type 3"/>
        </xsd:restriction>
      </xsd:simpleType>
    </xsd:element>
    <xsd:element name="SC_x0020_Document_x0020_Type_x0020_Second" ma:index="13" nillable="true" ma:displayName="SC Document Type Second" ma:format="Dropdown" ma:hidden="true" ma:internalName="SC_x0020_Document_x0020_Type_x0020_Second" ma:readOnly="false">
      <xsd:simpleType>
        <xsd:restriction base="dms:Choice">
          <xsd:enumeration value="Enter Choice #1"/>
          <xsd:enumeration value="Enter Choice #2"/>
          <xsd:enumeration value="Enter Choice #3"/>
        </xsd:restriction>
      </xsd:simpleType>
    </xsd:element>
    <xsd:element name="SC_x0020_Document_x0020_Type_x0020_Third" ma:index="14" nillable="true" ma:displayName="SC Document Type Third" ma:format="Dropdown" ma:hidden="true" ma:internalName="SC_x0020_Document_x0020_Type_x0020_Third" ma:readOnly="false">
      <xsd:simpleType>
        <xsd:restriction base="dms:Choice">
          <xsd:enumeration value="Enter Choice #1"/>
          <xsd:enumeration value="Enter Choice #2"/>
          <xsd:enumeration value="Enter 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4d5495d9-ace8-46ee-a22e-2501fb66c62f" elementFormDefault="qualified">
    <xsd:import namespace="http://schemas.microsoft.com/office/2006/documentManagement/types"/>
    <xsd:import namespace="http://schemas.microsoft.com/office/infopath/2007/PartnerControls"/>
    <xsd:element name="CS_x0020_Page" ma:index="15" nillable="true" ma:displayName="CS Page" ma:internalName="CS_x0020_Page">
      <xsd:complexType>
        <xsd:complexContent>
          <xsd:extension base="dms:MultiChoice">
            <xsd:sequence>
              <xsd:element name="Value" maxOccurs="unbounded" minOccurs="0" nillable="true">
                <xsd:simpleType>
                  <xsd:restriction base="dms:Choice">
                    <xsd:enumeration value="Creative Services Home"/>
                    <xsd:enumeration value="About Us"/>
                    <xsd:enumeration value="Creative Portfolio"/>
                    <xsd:enumeration value="Did You Know"/>
                    <xsd:enumeration value="LOE Estimate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174AD3-544E-4D74-BFB2-5E066F303694}">
  <ds:schemaRefs>
    <ds:schemaRef ds:uri="http://schemas.openxmlformats.org/package/2006/metadata/core-properties"/>
    <ds:schemaRef ds:uri="4c897256-52db-410f-98c9-5c6e0cd83429"/>
    <ds:schemaRef ds:uri="http://purl.org/dc/dcmitype/"/>
    <ds:schemaRef ds:uri="http://schemas.microsoft.com/sharepoint/v3"/>
    <ds:schemaRef ds:uri="4d5495d9-ace8-46ee-a22e-2501fb66c62f"/>
    <ds:schemaRef ds:uri="http://purl.org/dc/elements/1.1/"/>
    <ds:schemaRef ds:uri="http://purl.org/dc/terms/"/>
    <ds:schemaRef ds:uri="http://schemas.microsoft.com/office/2006/documentManagement/types"/>
    <ds:schemaRef ds:uri="http://schemas.microsoft.com/office/infopath/2007/PartnerControls"/>
    <ds:schemaRef ds:uri="http://schemas.microsoft.com/sharepoint/v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C8E4257-652E-45BD-BAC5-94CE24C99BD0}">
  <ds:schemaRefs>
    <ds:schemaRef ds:uri="http://schemas.microsoft.com/sharepoint/v3/contenttype/forms"/>
  </ds:schemaRefs>
</ds:datastoreItem>
</file>

<file path=customXml/itemProps3.xml><?xml version="1.0" encoding="utf-8"?>
<ds:datastoreItem xmlns:ds="http://schemas.openxmlformats.org/officeDocument/2006/customXml" ds:itemID="{B16C17B5-4052-4904-A081-D0F8D3D8C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c897256-52db-410f-98c9-5c6e0cd83429"/>
    <ds:schemaRef ds:uri="4d5495d9-ace8-46ee-a22e-2501fb66c62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Abt PowerPoint Template International</Template>
  <TotalTime>72</TotalTime>
  <Words>2278</Words>
  <Application>Microsoft Office PowerPoint</Application>
  <PresentationFormat>On-screen Show (4:3)</PresentationFormat>
  <Paragraphs>156</Paragraphs>
  <Slides>15</Slides>
  <Notes>15</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Abt PowerPoint Template International</vt:lpstr>
      <vt:lpstr>3_Office Theme</vt:lpstr>
      <vt:lpstr>5_Office Theme</vt:lpstr>
      <vt:lpstr>Strengthening District Health System and HIV Service Delivery Outcomes in Mozambique:   Findings from the CHASS-SMT Project</vt:lpstr>
      <vt:lpstr>Background</vt:lpstr>
      <vt:lpstr>Driving Question</vt:lpstr>
      <vt:lpstr>CHASS Intervention Description</vt:lpstr>
      <vt:lpstr>Graduation Path</vt:lpstr>
      <vt:lpstr>Graduation Path</vt:lpstr>
      <vt:lpstr>Study Design</vt:lpstr>
      <vt:lpstr>Theory of Change</vt:lpstr>
      <vt:lpstr>Outcomes (access and quality)</vt:lpstr>
      <vt:lpstr>Methodology</vt:lpstr>
      <vt:lpstr>Quantitative Findings – HPD vs NPDs</vt:lpstr>
      <vt:lpstr>Quantitative Findings</vt:lpstr>
      <vt:lpstr>Qualitative Findings</vt:lpstr>
      <vt:lpstr>Conclusions</vt:lpstr>
      <vt:lpstr>Acknowledgements </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Intl PowerPoint Presentation</dc:title>
  <dc:creator>Julie Sabol</dc:creator>
  <cp:lastModifiedBy>Yuliya Vartanova</cp:lastModifiedBy>
  <cp:revision>7</cp:revision>
  <cp:lastPrinted>2011-06-22T19:26:10Z</cp:lastPrinted>
  <dcterms:created xsi:type="dcterms:W3CDTF">2014-01-28T22:35:58Z</dcterms:created>
  <dcterms:modified xsi:type="dcterms:W3CDTF">2016-07-07T20:08:32Z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0x010100A08965A9EE43436AB0A0A194FED5C6C10036EDB9AC7ECD0046B518A8C00A9A40F0</vt:lpwstr>
  </property>
</Properties>
</file>