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6"/>
  </p:notesMasterIdLst>
  <p:handoutMasterIdLst>
    <p:handoutMasterId r:id="rId17"/>
  </p:handoutMasterIdLst>
  <p:sldIdLst>
    <p:sldId id="256" r:id="rId2"/>
    <p:sldId id="312" r:id="rId3"/>
    <p:sldId id="311" r:id="rId4"/>
    <p:sldId id="313" r:id="rId5"/>
    <p:sldId id="310" r:id="rId6"/>
    <p:sldId id="314" r:id="rId7"/>
    <p:sldId id="301" r:id="rId8"/>
    <p:sldId id="305" r:id="rId9"/>
    <p:sldId id="316" r:id="rId10"/>
    <p:sldId id="318" r:id="rId11"/>
    <p:sldId id="319" r:id="rId12"/>
    <p:sldId id="317" r:id="rId13"/>
    <p:sldId id="302" r:id="rId14"/>
    <p:sldId id="259" r:id="rId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C7"/>
    <a:srgbClr val="000099"/>
    <a:srgbClr val="003300"/>
    <a:srgbClr val="66FF66"/>
    <a:srgbClr val="764F0A"/>
    <a:srgbClr val="7A2A06"/>
    <a:srgbClr val="7E0217"/>
    <a:srgbClr val="9AFF6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97314" autoAdjust="0"/>
  </p:normalViewPr>
  <p:slideViewPr>
    <p:cSldViewPr snapToGrid="0">
      <p:cViewPr varScale="1">
        <p:scale>
          <a:sx n="111" d="100"/>
          <a:sy n="111" d="100"/>
        </p:scale>
        <p:origin x="-88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0"/>
    </p:cViewPr>
  </p:sorterViewPr>
  <p:notesViewPr>
    <p:cSldViewPr snapToGrid="0">
      <p:cViewPr>
        <p:scale>
          <a:sx n="75" d="100"/>
          <a:sy n="75" d="100"/>
        </p:scale>
        <p:origin x="-1386" y="72"/>
      </p:cViewPr>
      <p:guideLst>
        <p:guide orient="horz" pos="2928"/>
        <p:guide pos="2208"/>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70C87-47B5-4D7E-9731-576FF337DD9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F916F0B-1481-48E4-815C-EDEDE6E9DD6E}">
      <dgm:prSet phldrT="[Text]"/>
      <dgm:spPr/>
      <dgm:t>
        <a:bodyPr/>
        <a:lstStyle/>
        <a:p>
          <a:r>
            <a:rPr lang="en-US" b="1" dirty="0" smtClean="0">
              <a:solidFill>
                <a:srgbClr val="FFFF00"/>
              </a:solidFill>
              <a:latin typeface="Arial" pitchFamily="34" charset="0"/>
              <a:cs typeface="Arial" pitchFamily="34" charset="0"/>
            </a:rPr>
            <a:t>Generate and consolidate evidence</a:t>
          </a:r>
          <a:endParaRPr lang="en-US" b="1" dirty="0">
            <a:solidFill>
              <a:srgbClr val="FFFF00"/>
            </a:solidFill>
            <a:latin typeface="Arial" pitchFamily="34" charset="0"/>
            <a:cs typeface="Arial" pitchFamily="34" charset="0"/>
          </a:endParaRPr>
        </a:p>
      </dgm:t>
    </dgm:pt>
    <dgm:pt modelId="{D2B5F525-F112-4263-BD12-ACB49260E3D0}" type="parTrans" cxnId="{242FD581-D647-4C21-98A1-F318FE4DD427}">
      <dgm:prSet/>
      <dgm:spPr/>
      <dgm:t>
        <a:bodyPr/>
        <a:lstStyle/>
        <a:p>
          <a:endParaRPr lang="en-US"/>
        </a:p>
      </dgm:t>
    </dgm:pt>
    <dgm:pt modelId="{223030BD-1EFE-4686-AAB2-759F9EE07F05}" type="sibTrans" cxnId="{242FD581-D647-4C21-98A1-F318FE4DD427}">
      <dgm:prSet/>
      <dgm:spPr/>
      <dgm:t>
        <a:bodyPr/>
        <a:lstStyle/>
        <a:p>
          <a:endParaRPr lang="en-US"/>
        </a:p>
      </dgm:t>
    </dgm:pt>
    <dgm:pt modelId="{CFB04FF5-7A64-4F5F-9AAB-B4BC4BF80218}">
      <dgm:prSet phldrT="[Text]"/>
      <dgm:spPr/>
      <dgm:t>
        <a:bodyPr/>
        <a:lstStyle/>
        <a:p>
          <a:endParaRPr lang="en-US" dirty="0"/>
        </a:p>
      </dgm:t>
    </dgm:pt>
    <dgm:pt modelId="{7D81CF64-E681-4D48-888E-5C4DED9362AA}" type="parTrans" cxnId="{271EC850-ED72-46B9-B2A9-1D21BED61650}">
      <dgm:prSet/>
      <dgm:spPr/>
      <dgm:t>
        <a:bodyPr/>
        <a:lstStyle/>
        <a:p>
          <a:endParaRPr lang="en-US"/>
        </a:p>
      </dgm:t>
    </dgm:pt>
    <dgm:pt modelId="{57CD8D1A-B7AD-4404-B80A-97FECE5D014E}" type="sibTrans" cxnId="{271EC850-ED72-46B9-B2A9-1D21BED61650}">
      <dgm:prSet/>
      <dgm:spPr/>
      <dgm:t>
        <a:bodyPr/>
        <a:lstStyle/>
        <a:p>
          <a:endParaRPr lang="en-US"/>
        </a:p>
      </dgm:t>
    </dgm:pt>
    <dgm:pt modelId="{65FDB439-EED3-463A-BDD2-ECBCC55D1B64}">
      <dgm:prSet phldrT="[Text]"/>
      <dgm:spPr/>
      <dgm:t>
        <a:bodyPr/>
        <a:lstStyle/>
        <a:p>
          <a:r>
            <a:rPr lang="en-US" b="1" dirty="0" smtClean="0">
              <a:solidFill>
                <a:srgbClr val="FFFF00"/>
              </a:solidFill>
              <a:latin typeface="Arial" pitchFamily="34" charset="0"/>
              <a:cs typeface="Arial" pitchFamily="34" charset="0"/>
            </a:rPr>
            <a:t>Consult stakeholders</a:t>
          </a:r>
          <a:endParaRPr lang="en-US" b="1" dirty="0">
            <a:solidFill>
              <a:srgbClr val="FFFF00"/>
            </a:solidFill>
            <a:latin typeface="Arial" pitchFamily="34" charset="0"/>
            <a:cs typeface="Arial" pitchFamily="34" charset="0"/>
          </a:endParaRPr>
        </a:p>
      </dgm:t>
    </dgm:pt>
    <dgm:pt modelId="{0D3FF74E-9957-444D-B6CC-FD4890711FF1}" type="parTrans" cxnId="{3C6EF57F-C7D7-4B74-9199-EE30391931E1}">
      <dgm:prSet/>
      <dgm:spPr/>
      <dgm:t>
        <a:bodyPr/>
        <a:lstStyle/>
        <a:p>
          <a:endParaRPr lang="en-US"/>
        </a:p>
      </dgm:t>
    </dgm:pt>
    <dgm:pt modelId="{48A6674A-BE59-4AC2-A2DB-2457EC9E82E3}" type="sibTrans" cxnId="{3C6EF57F-C7D7-4B74-9199-EE30391931E1}">
      <dgm:prSet/>
      <dgm:spPr/>
      <dgm:t>
        <a:bodyPr/>
        <a:lstStyle/>
        <a:p>
          <a:endParaRPr lang="en-US"/>
        </a:p>
      </dgm:t>
    </dgm:pt>
    <dgm:pt modelId="{F9F5F4E5-2C5F-4AE3-995C-BDA59EDBEF06}">
      <dgm:prSet phldrT="[Text]"/>
      <dgm:spPr/>
      <dgm:t>
        <a:bodyPr/>
        <a:lstStyle/>
        <a:p>
          <a:r>
            <a:rPr lang="en-US" b="1" dirty="0" smtClean="0">
              <a:solidFill>
                <a:srgbClr val="FFFF00"/>
              </a:solidFill>
            </a:rPr>
            <a:t>Synthesize evidence and consultations for policy direction</a:t>
          </a:r>
        </a:p>
      </dgm:t>
    </dgm:pt>
    <dgm:pt modelId="{A90DB86A-C881-48C4-8917-3302B6FE766A}" type="parTrans" cxnId="{7A949F92-7AC7-4DF8-8DAA-2D4D7612947E}">
      <dgm:prSet/>
      <dgm:spPr/>
      <dgm:t>
        <a:bodyPr/>
        <a:lstStyle/>
        <a:p>
          <a:endParaRPr lang="en-US"/>
        </a:p>
      </dgm:t>
    </dgm:pt>
    <dgm:pt modelId="{2C6CE7D1-16BA-46BC-AE43-38954204DE00}" type="sibTrans" cxnId="{7A949F92-7AC7-4DF8-8DAA-2D4D7612947E}">
      <dgm:prSet/>
      <dgm:spPr/>
      <dgm:t>
        <a:bodyPr/>
        <a:lstStyle/>
        <a:p>
          <a:endParaRPr lang="en-US"/>
        </a:p>
      </dgm:t>
    </dgm:pt>
    <dgm:pt modelId="{32DEFB86-BFA2-473C-B1C5-1E12BA2DF70F}">
      <dgm:prSet phldrT="[Text]"/>
      <dgm:spPr/>
      <dgm:t>
        <a:bodyPr/>
        <a:lstStyle/>
        <a:p>
          <a:endParaRPr lang="en-US" dirty="0"/>
        </a:p>
      </dgm:t>
    </dgm:pt>
    <dgm:pt modelId="{AC3C4DC2-62CD-4AAE-846E-B355B8228BA2}" type="sibTrans" cxnId="{6DD364FC-7AF5-4E9E-B2FF-C8D4BEE154BE}">
      <dgm:prSet/>
      <dgm:spPr/>
      <dgm:t>
        <a:bodyPr/>
        <a:lstStyle/>
        <a:p>
          <a:endParaRPr lang="en-US"/>
        </a:p>
      </dgm:t>
    </dgm:pt>
    <dgm:pt modelId="{763CF382-916B-4242-9EE0-5F8C2702931F}" type="parTrans" cxnId="{6DD364FC-7AF5-4E9E-B2FF-C8D4BEE154BE}">
      <dgm:prSet/>
      <dgm:spPr/>
      <dgm:t>
        <a:bodyPr/>
        <a:lstStyle/>
        <a:p>
          <a:endParaRPr lang="en-US"/>
        </a:p>
      </dgm:t>
    </dgm:pt>
    <dgm:pt modelId="{C27695FB-E869-4F71-A904-980C9EA129E9}">
      <dgm:prSet phldrT="[Text]"/>
      <dgm:spPr/>
      <dgm:t>
        <a:bodyPr/>
        <a:lstStyle/>
        <a:p>
          <a:r>
            <a:rPr lang="en-US" b="1" dirty="0" smtClean="0">
              <a:solidFill>
                <a:srgbClr val="FFFF00"/>
              </a:solidFill>
              <a:latin typeface="Arial" pitchFamily="34" charset="0"/>
              <a:cs typeface="Arial" pitchFamily="34" charset="0"/>
            </a:rPr>
            <a:t>Backstop policy and plan development</a:t>
          </a:r>
        </a:p>
      </dgm:t>
    </dgm:pt>
    <dgm:pt modelId="{CC4DB3D8-4B7B-4E31-95A9-2618D33A2DD3}" type="parTrans" cxnId="{BCCF4AE2-AAC7-4D25-A834-D761A4660649}">
      <dgm:prSet/>
      <dgm:spPr/>
      <dgm:t>
        <a:bodyPr/>
        <a:lstStyle/>
        <a:p>
          <a:endParaRPr lang="en-US"/>
        </a:p>
      </dgm:t>
    </dgm:pt>
    <dgm:pt modelId="{F0F0C94E-F4A1-48E5-B932-4ED7F198FE2C}" type="sibTrans" cxnId="{BCCF4AE2-AAC7-4D25-A834-D761A4660649}">
      <dgm:prSet/>
      <dgm:spPr/>
      <dgm:t>
        <a:bodyPr/>
        <a:lstStyle/>
        <a:p>
          <a:endParaRPr lang="en-US"/>
        </a:p>
      </dgm:t>
    </dgm:pt>
    <dgm:pt modelId="{79D1C762-EA19-4918-9F2B-CA6C42E401E3}" type="pres">
      <dgm:prSet presAssocID="{13670C87-47B5-4D7E-9731-576FF337DD96}" presName="linear" presStyleCnt="0">
        <dgm:presLayoutVars>
          <dgm:animLvl val="lvl"/>
          <dgm:resizeHandles val="exact"/>
        </dgm:presLayoutVars>
      </dgm:prSet>
      <dgm:spPr/>
      <dgm:t>
        <a:bodyPr/>
        <a:lstStyle/>
        <a:p>
          <a:endParaRPr lang="en-US"/>
        </a:p>
      </dgm:t>
    </dgm:pt>
    <dgm:pt modelId="{251AAFB1-BF4D-45BF-BC21-30A2205CF78A}" type="pres">
      <dgm:prSet presAssocID="{9F916F0B-1481-48E4-815C-EDEDE6E9DD6E}" presName="parentText" presStyleLbl="node1" presStyleIdx="0" presStyleCnt="4">
        <dgm:presLayoutVars>
          <dgm:chMax val="0"/>
          <dgm:bulletEnabled val="1"/>
        </dgm:presLayoutVars>
      </dgm:prSet>
      <dgm:spPr/>
      <dgm:t>
        <a:bodyPr/>
        <a:lstStyle/>
        <a:p>
          <a:endParaRPr lang="en-US"/>
        </a:p>
      </dgm:t>
    </dgm:pt>
    <dgm:pt modelId="{A8755EA3-BD7A-4A0C-9C4C-820EF4468929}" type="pres">
      <dgm:prSet presAssocID="{9F916F0B-1481-48E4-815C-EDEDE6E9DD6E}" presName="childText" presStyleLbl="revTx" presStyleIdx="0" presStyleCnt="2">
        <dgm:presLayoutVars>
          <dgm:bulletEnabled val="1"/>
        </dgm:presLayoutVars>
      </dgm:prSet>
      <dgm:spPr/>
      <dgm:t>
        <a:bodyPr/>
        <a:lstStyle/>
        <a:p>
          <a:endParaRPr lang="en-US"/>
        </a:p>
      </dgm:t>
    </dgm:pt>
    <dgm:pt modelId="{AC33D311-5F75-402D-BD73-88CFC3E0DCDC}" type="pres">
      <dgm:prSet presAssocID="{65FDB439-EED3-463A-BDD2-ECBCC55D1B64}" presName="parentText" presStyleLbl="node1" presStyleIdx="1" presStyleCnt="4" custLinFactNeighborX="-185" custLinFactNeighborY="-19038">
        <dgm:presLayoutVars>
          <dgm:chMax val="0"/>
          <dgm:bulletEnabled val="1"/>
        </dgm:presLayoutVars>
      </dgm:prSet>
      <dgm:spPr/>
      <dgm:t>
        <a:bodyPr/>
        <a:lstStyle/>
        <a:p>
          <a:endParaRPr lang="en-US"/>
        </a:p>
      </dgm:t>
    </dgm:pt>
    <dgm:pt modelId="{0CEBB8C9-3B5F-4984-AB3C-E615670AA63C}" type="pres">
      <dgm:prSet presAssocID="{65FDB439-EED3-463A-BDD2-ECBCC55D1B64}" presName="childText" presStyleLbl="revTx" presStyleIdx="1" presStyleCnt="2">
        <dgm:presLayoutVars>
          <dgm:bulletEnabled val="1"/>
        </dgm:presLayoutVars>
      </dgm:prSet>
      <dgm:spPr/>
      <dgm:t>
        <a:bodyPr/>
        <a:lstStyle/>
        <a:p>
          <a:endParaRPr lang="en-US"/>
        </a:p>
      </dgm:t>
    </dgm:pt>
    <dgm:pt modelId="{DC6AC7CB-A882-43EE-9BE3-B35C0518E7CD}" type="pres">
      <dgm:prSet presAssocID="{F9F5F4E5-2C5F-4AE3-995C-BDA59EDBEF06}" presName="parentText" presStyleLbl="node1" presStyleIdx="2" presStyleCnt="4" custLinFactY="-11902" custLinFactNeighborY="-100000">
        <dgm:presLayoutVars>
          <dgm:chMax val="0"/>
          <dgm:bulletEnabled val="1"/>
        </dgm:presLayoutVars>
      </dgm:prSet>
      <dgm:spPr/>
      <dgm:t>
        <a:bodyPr/>
        <a:lstStyle/>
        <a:p>
          <a:endParaRPr lang="en-US"/>
        </a:p>
      </dgm:t>
    </dgm:pt>
    <dgm:pt modelId="{54FDBDFB-BD0B-4E88-9716-A9EE1392923B}" type="pres">
      <dgm:prSet presAssocID="{2C6CE7D1-16BA-46BC-AE43-38954204DE00}" presName="spacer" presStyleCnt="0"/>
      <dgm:spPr/>
    </dgm:pt>
    <dgm:pt modelId="{0DD8505A-05B5-4865-A0F7-447A4CA4CD7D}" type="pres">
      <dgm:prSet presAssocID="{C27695FB-E869-4F71-A904-980C9EA129E9}" presName="parentText" presStyleLbl="node1" presStyleIdx="3" presStyleCnt="4" custLinFactNeighborY="54136">
        <dgm:presLayoutVars>
          <dgm:chMax val="0"/>
          <dgm:bulletEnabled val="1"/>
        </dgm:presLayoutVars>
      </dgm:prSet>
      <dgm:spPr/>
      <dgm:t>
        <a:bodyPr/>
        <a:lstStyle/>
        <a:p>
          <a:endParaRPr lang="en-US"/>
        </a:p>
      </dgm:t>
    </dgm:pt>
  </dgm:ptLst>
  <dgm:cxnLst>
    <dgm:cxn modelId="{ECDEA5D4-768D-4CE1-BC9C-897A67FE0643}" type="presOf" srcId="{C27695FB-E869-4F71-A904-980C9EA129E9}" destId="{0DD8505A-05B5-4865-A0F7-447A4CA4CD7D}" srcOrd="0" destOrd="0" presId="urn:microsoft.com/office/officeart/2005/8/layout/vList2"/>
    <dgm:cxn modelId="{7A949F92-7AC7-4DF8-8DAA-2D4D7612947E}" srcId="{13670C87-47B5-4D7E-9731-576FF337DD96}" destId="{F9F5F4E5-2C5F-4AE3-995C-BDA59EDBEF06}" srcOrd="2" destOrd="0" parTransId="{A90DB86A-C881-48C4-8917-3302B6FE766A}" sibTransId="{2C6CE7D1-16BA-46BC-AE43-38954204DE00}"/>
    <dgm:cxn modelId="{271EC850-ED72-46B9-B2A9-1D21BED61650}" srcId="{9F916F0B-1481-48E4-815C-EDEDE6E9DD6E}" destId="{CFB04FF5-7A64-4F5F-9AAB-B4BC4BF80218}" srcOrd="0" destOrd="0" parTransId="{7D81CF64-E681-4D48-888E-5C4DED9362AA}" sibTransId="{57CD8D1A-B7AD-4404-B80A-97FECE5D014E}"/>
    <dgm:cxn modelId="{BCCF4AE2-AAC7-4D25-A834-D761A4660649}" srcId="{13670C87-47B5-4D7E-9731-576FF337DD96}" destId="{C27695FB-E869-4F71-A904-980C9EA129E9}" srcOrd="3" destOrd="0" parTransId="{CC4DB3D8-4B7B-4E31-95A9-2618D33A2DD3}" sibTransId="{F0F0C94E-F4A1-48E5-B932-4ED7F198FE2C}"/>
    <dgm:cxn modelId="{E1C40657-EEB0-42A0-9676-5CB076CF7CA4}" type="presOf" srcId="{9F916F0B-1481-48E4-815C-EDEDE6E9DD6E}" destId="{251AAFB1-BF4D-45BF-BC21-30A2205CF78A}" srcOrd="0" destOrd="0" presId="urn:microsoft.com/office/officeart/2005/8/layout/vList2"/>
    <dgm:cxn modelId="{89109769-B69F-4E08-8571-B53EBBC5ACCC}" type="presOf" srcId="{32DEFB86-BFA2-473C-B1C5-1E12BA2DF70F}" destId="{0CEBB8C9-3B5F-4984-AB3C-E615670AA63C}" srcOrd="0" destOrd="0" presId="urn:microsoft.com/office/officeart/2005/8/layout/vList2"/>
    <dgm:cxn modelId="{4C9FFC16-3785-4737-AF0D-E68C44EE9EB0}" type="presOf" srcId="{F9F5F4E5-2C5F-4AE3-995C-BDA59EDBEF06}" destId="{DC6AC7CB-A882-43EE-9BE3-B35C0518E7CD}" srcOrd="0" destOrd="0" presId="urn:microsoft.com/office/officeart/2005/8/layout/vList2"/>
    <dgm:cxn modelId="{6DD364FC-7AF5-4E9E-B2FF-C8D4BEE154BE}" srcId="{65FDB439-EED3-463A-BDD2-ECBCC55D1B64}" destId="{32DEFB86-BFA2-473C-B1C5-1E12BA2DF70F}" srcOrd="0" destOrd="0" parTransId="{763CF382-916B-4242-9EE0-5F8C2702931F}" sibTransId="{AC3C4DC2-62CD-4AAE-846E-B355B8228BA2}"/>
    <dgm:cxn modelId="{3C6EF57F-C7D7-4B74-9199-EE30391931E1}" srcId="{13670C87-47B5-4D7E-9731-576FF337DD96}" destId="{65FDB439-EED3-463A-BDD2-ECBCC55D1B64}" srcOrd="1" destOrd="0" parTransId="{0D3FF74E-9957-444D-B6CC-FD4890711FF1}" sibTransId="{48A6674A-BE59-4AC2-A2DB-2457EC9E82E3}"/>
    <dgm:cxn modelId="{0063540F-643B-4890-A5D4-9DE64B34A34A}" type="presOf" srcId="{CFB04FF5-7A64-4F5F-9AAB-B4BC4BF80218}" destId="{A8755EA3-BD7A-4A0C-9C4C-820EF4468929}" srcOrd="0" destOrd="0" presId="urn:microsoft.com/office/officeart/2005/8/layout/vList2"/>
    <dgm:cxn modelId="{242FD581-D647-4C21-98A1-F318FE4DD427}" srcId="{13670C87-47B5-4D7E-9731-576FF337DD96}" destId="{9F916F0B-1481-48E4-815C-EDEDE6E9DD6E}" srcOrd="0" destOrd="0" parTransId="{D2B5F525-F112-4263-BD12-ACB49260E3D0}" sibTransId="{223030BD-1EFE-4686-AAB2-759F9EE07F05}"/>
    <dgm:cxn modelId="{47652669-B2F8-47C1-A2AD-16A0F1A7784B}" type="presOf" srcId="{65FDB439-EED3-463A-BDD2-ECBCC55D1B64}" destId="{AC33D311-5F75-402D-BD73-88CFC3E0DCDC}" srcOrd="0" destOrd="0" presId="urn:microsoft.com/office/officeart/2005/8/layout/vList2"/>
    <dgm:cxn modelId="{BD80B89F-FEC5-4355-9180-12C1B1ABA75B}" type="presOf" srcId="{13670C87-47B5-4D7E-9731-576FF337DD96}" destId="{79D1C762-EA19-4918-9F2B-CA6C42E401E3}" srcOrd="0" destOrd="0" presId="urn:microsoft.com/office/officeart/2005/8/layout/vList2"/>
    <dgm:cxn modelId="{14742467-393B-42A6-9CAC-019C22D9988B}" type="presParOf" srcId="{79D1C762-EA19-4918-9F2B-CA6C42E401E3}" destId="{251AAFB1-BF4D-45BF-BC21-30A2205CF78A}" srcOrd="0" destOrd="0" presId="urn:microsoft.com/office/officeart/2005/8/layout/vList2"/>
    <dgm:cxn modelId="{A5B9B9FF-A621-433F-B5EA-20394D4CB3DA}" type="presParOf" srcId="{79D1C762-EA19-4918-9F2B-CA6C42E401E3}" destId="{A8755EA3-BD7A-4A0C-9C4C-820EF4468929}" srcOrd="1" destOrd="0" presId="urn:microsoft.com/office/officeart/2005/8/layout/vList2"/>
    <dgm:cxn modelId="{86D881D0-0700-4583-8B82-20323A2C8023}" type="presParOf" srcId="{79D1C762-EA19-4918-9F2B-CA6C42E401E3}" destId="{AC33D311-5F75-402D-BD73-88CFC3E0DCDC}" srcOrd="2" destOrd="0" presId="urn:microsoft.com/office/officeart/2005/8/layout/vList2"/>
    <dgm:cxn modelId="{58A5F014-7C5D-48EF-9B4E-F5D183633B07}" type="presParOf" srcId="{79D1C762-EA19-4918-9F2B-CA6C42E401E3}" destId="{0CEBB8C9-3B5F-4984-AB3C-E615670AA63C}" srcOrd="3" destOrd="0" presId="urn:microsoft.com/office/officeart/2005/8/layout/vList2"/>
    <dgm:cxn modelId="{7ED3E525-FBFD-4101-9641-0F59AB126CD4}" type="presParOf" srcId="{79D1C762-EA19-4918-9F2B-CA6C42E401E3}" destId="{DC6AC7CB-A882-43EE-9BE3-B35C0518E7CD}" srcOrd="4" destOrd="0" presId="urn:microsoft.com/office/officeart/2005/8/layout/vList2"/>
    <dgm:cxn modelId="{5596E53D-AF30-4627-8D88-EBB2C99B9FA1}" type="presParOf" srcId="{79D1C762-EA19-4918-9F2B-CA6C42E401E3}" destId="{54FDBDFB-BD0B-4E88-9716-A9EE1392923B}" srcOrd="5" destOrd="0" presId="urn:microsoft.com/office/officeart/2005/8/layout/vList2"/>
    <dgm:cxn modelId="{207AF1E2-C3F6-4FAB-BFC5-F89100BC67E1}" type="presParOf" srcId="{79D1C762-EA19-4918-9F2B-CA6C42E401E3}" destId="{0DD8505A-05B5-4865-A0F7-447A4CA4CD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70C87-47B5-4D7E-9731-576FF337DD9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F916F0B-1481-48E4-815C-EDEDE6E9DD6E}">
      <dgm:prSet phldrT="[Text]"/>
      <dgm:spPr/>
      <dgm:t>
        <a:bodyPr/>
        <a:lstStyle/>
        <a:p>
          <a:r>
            <a:rPr lang="en-US" dirty="0" smtClean="0"/>
            <a:t>Evidence generation/ consolidation</a:t>
          </a:r>
          <a:endParaRPr lang="en-US" dirty="0"/>
        </a:p>
      </dgm:t>
    </dgm:pt>
    <dgm:pt modelId="{D2B5F525-F112-4263-BD12-ACB49260E3D0}" type="parTrans" cxnId="{242FD581-D647-4C21-98A1-F318FE4DD427}">
      <dgm:prSet/>
      <dgm:spPr/>
      <dgm:t>
        <a:bodyPr/>
        <a:lstStyle/>
        <a:p>
          <a:endParaRPr lang="en-US"/>
        </a:p>
      </dgm:t>
    </dgm:pt>
    <dgm:pt modelId="{223030BD-1EFE-4686-AAB2-759F9EE07F05}" type="sibTrans" cxnId="{242FD581-D647-4C21-98A1-F318FE4DD427}">
      <dgm:prSet/>
      <dgm:spPr/>
      <dgm:t>
        <a:bodyPr/>
        <a:lstStyle/>
        <a:p>
          <a:endParaRPr lang="en-US"/>
        </a:p>
      </dgm:t>
    </dgm:pt>
    <dgm:pt modelId="{CFB04FF5-7A64-4F5F-9AAB-B4BC4BF80218}">
      <dgm:prSet phldrT="[Text]"/>
      <dgm:spPr/>
      <dgm:t>
        <a:bodyPr/>
        <a:lstStyle/>
        <a:p>
          <a:endParaRPr lang="en-US" dirty="0"/>
        </a:p>
      </dgm:t>
    </dgm:pt>
    <dgm:pt modelId="{7D81CF64-E681-4D48-888E-5C4DED9362AA}" type="parTrans" cxnId="{271EC850-ED72-46B9-B2A9-1D21BED61650}">
      <dgm:prSet/>
      <dgm:spPr/>
      <dgm:t>
        <a:bodyPr/>
        <a:lstStyle/>
        <a:p>
          <a:endParaRPr lang="en-US"/>
        </a:p>
      </dgm:t>
    </dgm:pt>
    <dgm:pt modelId="{57CD8D1A-B7AD-4404-B80A-97FECE5D014E}" type="sibTrans" cxnId="{271EC850-ED72-46B9-B2A9-1D21BED61650}">
      <dgm:prSet/>
      <dgm:spPr/>
      <dgm:t>
        <a:bodyPr/>
        <a:lstStyle/>
        <a:p>
          <a:endParaRPr lang="en-US"/>
        </a:p>
      </dgm:t>
    </dgm:pt>
    <dgm:pt modelId="{65FDB439-EED3-463A-BDD2-ECBCC55D1B64}">
      <dgm:prSet phldrT="[Text]"/>
      <dgm:spPr/>
      <dgm:t>
        <a:bodyPr/>
        <a:lstStyle/>
        <a:p>
          <a:r>
            <a:rPr lang="en-US" dirty="0" smtClean="0"/>
            <a:t>Stakeholder consultations</a:t>
          </a:r>
          <a:endParaRPr lang="en-US" dirty="0"/>
        </a:p>
      </dgm:t>
    </dgm:pt>
    <dgm:pt modelId="{0D3FF74E-9957-444D-B6CC-FD4890711FF1}" type="parTrans" cxnId="{3C6EF57F-C7D7-4B74-9199-EE30391931E1}">
      <dgm:prSet/>
      <dgm:spPr/>
      <dgm:t>
        <a:bodyPr/>
        <a:lstStyle/>
        <a:p>
          <a:endParaRPr lang="en-US"/>
        </a:p>
      </dgm:t>
    </dgm:pt>
    <dgm:pt modelId="{48A6674A-BE59-4AC2-A2DB-2457EC9E82E3}" type="sibTrans" cxnId="{3C6EF57F-C7D7-4B74-9199-EE30391931E1}">
      <dgm:prSet/>
      <dgm:spPr/>
      <dgm:t>
        <a:bodyPr/>
        <a:lstStyle/>
        <a:p>
          <a:endParaRPr lang="en-US"/>
        </a:p>
      </dgm:t>
    </dgm:pt>
    <dgm:pt modelId="{F9F5F4E5-2C5F-4AE3-995C-BDA59EDBEF06}">
      <dgm:prSet phldrT="[Text]"/>
      <dgm:spPr/>
      <dgm:t>
        <a:bodyPr/>
        <a:lstStyle/>
        <a:p>
          <a:r>
            <a:rPr lang="en-US" dirty="0" smtClean="0"/>
            <a:t>Synthesize evidence and consultation to draw out policy directions</a:t>
          </a:r>
        </a:p>
      </dgm:t>
    </dgm:pt>
    <dgm:pt modelId="{A90DB86A-C881-48C4-8917-3302B6FE766A}" type="parTrans" cxnId="{7A949F92-7AC7-4DF8-8DAA-2D4D7612947E}">
      <dgm:prSet/>
      <dgm:spPr/>
      <dgm:t>
        <a:bodyPr/>
        <a:lstStyle/>
        <a:p>
          <a:endParaRPr lang="en-US"/>
        </a:p>
      </dgm:t>
    </dgm:pt>
    <dgm:pt modelId="{2C6CE7D1-16BA-46BC-AE43-38954204DE00}" type="sibTrans" cxnId="{7A949F92-7AC7-4DF8-8DAA-2D4D7612947E}">
      <dgm:prSet/>
      <dgm:spPr/>
      <dgm:t>
        <a:bodyPr/>
        <a:lstStyle/>
        <a:p>
          <a:endParaRPr lang="en-US"/>
        </a:p>
      </dgm:t>
    </dgm:pt>
    <dgm:pt modelId="{C27695FB-E869-4F71-A904-980C9EA129E9}">
      <dgm:prSet phldrT="[Text]"/>
      <dgm:spPr/>
      <dgm:t>
        <a:bodyPr/>
        <a:lstStyle/>
        <a:p>
          <a:r>
            <a:rPr lang="en-US" dirty="0" smtClean="0"/>
            <a:t>Backstopping the policy and plan development</a:t>
          </a:r>
        </a:p>
      </dgm:t>
    </dgm:pt>
    <dgm:pt modelId="{CC4DB3D8-4B7B-4E31-95A9-2618D33A2DD3}" type="parTrans" cxnId="{BCCF4AE2-AAC7-4D25-A834-D761A4660649}">
      <dgm:prSet/>
      <dgm:spPr/>
      <dgm:t>
        <a:bodyPr/>
        <a:lstStyle/>
        <a:p>
          <a:endParaRPr lang="en-US"/>
        </a:p>
      </dgm:t>
    </dgm:pt>
    <dgm:pt modelId="{F0F0C94E-F4A1-48E5-B932-4ED7F198FE2C}" type="sibTrans" cxnId="{BCCF4AE2-AAC7-4D25-A834-D761A4660649}">
      <dgm:prSet/>
      <dgm:spPr/>
      <dgm:t>
        <a:bodyPr/>
        <a:lstStyle/>
        <a:p>
          <a:endParaRPr lang="en-US"/>
        </a:p>
      </dgm:t>
    </dgm:pt>
    <dgm:pt modelId="{79D1C762-EA19-4918-9F2B-CA6C42E401E3}" type="pres">
      <dgm:prSet presAssocID="{13670C87-47B5-4D7E-9731-576FF337DD96}" presName="linear" presStyleCnt="0">
        <dgm:presLayoutVars>
          <dgm:animLvl val="lvl"/>
          <dgm:resizeHandles val="exact"/>
        </dgm:presLayoutVars>
      </dgm:prSet>
      <dgm:spPr/>
      <dgm:t>
        <a:bodyPr/>
        <a:lstStyle/>
        <a:p>
          <a:endParaRPr lang="en-US"/>
        </a:p>
      </dgm:t>
    </dgm:pt>
    <dgm:pt modelId="{251AAFB1-BF4D-45BF-BC21-30A2205CF78A}" type="pres">
      <dgm:prSet presAssocID="{9F916F0B-1481-48E4-815C-EDEDE6E9DD6E}" presName="parentText" presStyleLbl="node1" presStyleIdx="0" presStyleCnt="4">
        <dgm:presLayoutVars>
          <dgm:chMax val="0"/>
          <dgm:bulletEnabled val="1"/>
        </dgm:presLayoutVars>
      </dgm:prSet>
      <dgm:spPr/>
      <dgm:t>
        <a:bodyPr/>
        <a:lstStyle/>
        <a:p>
          <a:endParaRPr lang="en-US"/>
        </a:p>
      </dgm:t>
    </dgm:pt>
    <dgm:pt modelId="{A8755EA3-BD7A-4A0C-9C4C-820EF4468929}" type="pres">
      <dgm:prSet presAssocID="{9F916F0B-1481-48E4-815C-EDEDE6E9DD6E}" presName="childText" presStyleLbl="revTx" presStyleIdx="0" presStyleCnt="1">
        <dgm:presLayoutVars>
          <dgm:bulletEnabled val="1"/>
        </dgm:presLayoutVars>
      </dgm:prSet>
      <dgm:spPr/>
      <dgm:t>
        <a:bodyPr/>
        <a:lstStyle/>
        <a:p>
          <a:endParaRPr lang="en-US"/>
        </a:p>
      </dgm:t>
    </dgm:pt>
    <dgm:pt modelId="{AC33D311-5F75-402D-BD73-88CFC3E0DCDC}" type="pres">
      <dgm:prSet presAssocID="{65FDB439-EED3-463A-BDD2-ECBCC55D1B64}" presName="parentText" presStyleLbl="node1" presStyleIdx="1" presStyleCnt="4" custLinFactY="-18659" custLinFactNeighborY="-100000">
        <dgm:presLayoutVars>
          <dgm:chMax val="0"/>
          <dgm:bulletEnabled val="1"/>
        </dgm:presLayoutVars>
      </dgm:prSet>
      <dgm:spPr/>
      <dgm:t>
        <a:bodyPr/>
        <a:lstStyle/>
        <a:p>
          <a:endParaRPr lang="en-US"/>
        </a:p>
      </dgm:t>
    </dgm:pt>
    <dgm:pt modelId="{B4DCAE0C-91A4-4F84-934F-0F0AA3B05079}" type="pres">
      <dgm:prSet presAssocID="{48A6674A-BE59-4AC2-A2DB-2457EC9E82E3}" presName="spacer" presStyleCnt="0"/>
      <dgm:spPr/>
    </dgm:pt>
    <dgm:pt modelId="{DC6AC7CB-A882-43EE-9BE3-B35C0518E7CD}" type="pres">
      <dgm:prSet presAssocID="{F9F5F4E5-2C5F-4AE3-995C-BDA59EDBEF06}" presName="parentText" presStyleLbl="node1" presStyleIdx="2" presStyleCnt="4">
        <dgm:presLayoutVars>
          <dgm:chMax val="0"/>
          <dgm:bulletEnabled val="1"/>
        </dgm:presLayoutVars>
      </dgm:prSet>
      <dgm:spPr/>
      <dgm:t>
        <a:bodyPr/>
        <a:lstStyle/>
        <a:p>
          <a:endParaRPr lang="en-US"/>
        </a:p>
      </dgm:t>
    </dgm:pt>
    <dgm:pt modelId="{54FDBDFB-BD0B-4E88-9716-A9EE1392923B}" type="pres">
      <dgm:prSet presAssocID="{2C6CE7D1-16BA-46BC-AE43-38954204DE00}" presName="spacer" presStyleCnt="0"/>
      <dgm:spPr/>
    </dgm:pt>
    <dgm:pt modelId="{0DD8505A-05B5-4865-A0F7-447A4CA4CD7D}" type="pres">
      <dgm:prSet presAssocID="{C27695FB-E869-4F71-A904-980C9EA129E9}" presName="parentText" presStyleLbl="node1" presStyleIdx="3" presStyleCnt="4">
        <dgm:presLayoutVars>
          <dgm:chMax val="0"/>
          <dgm:bulletEnabled val="1"/>
        </dgm:presLayoutVars>
      </dgm:prSet>
      <dgm:spPr/>
      <dgm:t>
        <a:bodyPr/>
        <a:lstStyle/>
        <a:p>
          <a:endParaRPr lang="en-US"/>
        </a:p>
      </dgm:t>
    </dgm:pt>
  </dgm:ptLst>
  <dgm:cxnLst>
    <dgm:cxn modelId="{633C2E56-F158-4254-AE0E-E3DF1EB0524B}" type="presOf" srcId="{65FDB439-EED3-463A-BDD2-ECBCC55D1B64}" destId="{AC33D311-5F75-402D-BD73-88CFC3E0DCDC}" srcOrd="0" destOrd="0" presId="urn:microsoft.com/office/officeart/2005/8/layout/vList2"/>
    <dgm:cxn modelId="{271EC850-ED72-46B9-B2A9-1D21BED61650}" srcId="{9F916F0B-1481-48E4-815C-EDEDE6E9DD6E}" destId="{CFB04FF5-7A64-4F5F-9AAB-B4BC4BF80218}" srcOrd="0" destOrd="0" parTransId="{7D81CF64-E681-4D48-888E-5C4DED9362AA}" sibTransId="{57CD8D1A-B7AD-4404-B80A-97FECE5D014E}"/>
    <dgm:cxn modelId="{943B6EEB-6610-40FB-9366-442B5E34A43F}" type="presOf" srcId="{C27695FB-E869-4F71-A904-980C9EA129E9}" destId="{0DD8505A-05B5-4865-A0F7-447A4CA4CD7D}" srcOrd="0" destOrd="0" presId="urn:microsoft.com/office/officeart/2005/8/layout/vList2"/>
    <dgm:cxn modelId="{242FD581-D647-4C21-98A1-F318FE4DD427}" srcId="{13670C87-47B5-4D7E-9731-576FF337DD96}" destId="{9F916F0B-1481-48E4-815C-EDEDE6E9DD6E}" srcOrd="0" destOrd="0" parTransId="{D2B5F525-F112-4263-BD12-ACB49260E3D0}" sibTransId="{223030BD-1EFE-4686-AAB2-759F9EE07F05}"/>
    <dgm:cxn modelId="{94C2023E-2C7D-4D96-9783-6EBB11821EF6}" type="presOf" srcId="{F9F5F4E5-2C5F-4AE3-995C-BDA59EDBEF06}" destId="{DC6AC7CB-A882-43EE-9BE3-B35C0518E7CD}" srcOrd="0" destOrd="0" presId="urn:microsoft.com/office/officeart/2005/8/layout/vList2"/>
    <dgm:cxn modelId="{BCCF4AE2-AAC7-4D25-A834-D761A4660649}" srcId="{13670C87-47B5-4D7E-9731-576FF337DD96}" destId="{C27695FB-E869-4F71-A904-980C9EA129E9}" srcOrd="3" destOrd="0" parTransId="{CC4DB3D8-4B7B-4E31-95A9-2618D33A2DD3}" sibTransId="{F0F0C94E-F4A1-48E5-B932-4ED7F198FE2C}"/>
    <dgm:cxn modelId="{C62143E3-AB01-4D44-B0CF-0CFF539F0ABA}" type="presOf" srcId="{9F916F0B-1481-48E4-815C-EDEDE6E9DD6E}" destId="{251AAFB1-BF4D-45BF-BC21-30A2205CF78A}" srcOrd="0" destOrd="0" presId="urn:microsoft.com/office/officeart/2005/8/layout/vList2"/>
    <dgm:cxn modelId="{2A631BFB-BB6F-4B33-BB7C-31B4F1E0D4E1}" type="presOf" srcId="{13670C87-47B5-4D7E-9731-576FF337DD96}" destId="{79D1C762-EA19-4918-9F2B-CA6C42E401E3}" srcOrd="0" destOrd="0" presId="urn:microsoft.com/office/officeart/2005/8/layout/vList2"/>
    <dgm:cxn modelId="{3C6EF57F-C7D7-4B74-9199-EE30391931E1}" srcId="{13670C87-47B5-4D7E-9731-576FF337DD96}" destId="{65FDB439-EED3-463A-BDD2-ECBCC55D1B64}" srcOrd="1" destOrd="0" parTransId="{0D3FF74E-9957-444D-B6CC-FD4890711FF1}" sibTransId="{48A6674A-BE59-4AC2-A2DB-2457EC9E82E3}"/>
    <dgm:cxn modelId="{7A949F92-7AC7-4DF8-8DAA-2D4D7612947E}" srcId="{13670C87-47B5-4D7E-9731-576FF337DD96}" destId="{F9F5F4E5-2C5F-4AE3-995C-BDA59EDBEF06}" srcOrd="2" destOrd="0" parTransId="{A90DB86A-C881-48C4-8917-3302B6FE766A}" sibTransId="{2C6CE7D1-16BA-46BC-AE43-38954204DE00}"/>
    <dgm:cxn modelId="{0AC83DAF-2D3F-49E0-B2B4-DBCA2CED5204}" type="presOf" srcId="{CFB04FF5-7A64-4F5F-9AAB-B4BC4BF80218}" destId="{A8755EA3-BD7A-4A0C-9C4C-820EF4468929}" srcOrd="0" destOrd="0" presId="urn:microsoft.com/office/officeart/2005/8/layout/vList2"/>
    <dgm:cxn modelId="{C5A878FE-0625-4382-9DC2-A9D2DEE0BA25}" type="presParOf" srcId="{79D1C762-EA19-4918-9F2B-CA6C42E401E3}" destId="{251AAFB1-BF4D-45BF-BC21-30A2205CF78A}" srcOrd="0" destOrd="0" presId="urn:microsoft.com/office/officeart/2005/8/layout/vList2"/>
    <dgm:cxn modelId="{84E4C3C2-08AC-4D26-8F67-798180EBD2E0}" type="presParOf" srcId="{79D1C762-EA19-4918-9F2B-CA6C42E401E3}" destId="{A8755EA3-BD7A-4A0C-9C4C-820EF4468929}" srcOrd="1" destOrd="0" presId="urn:microsoft.com/office/officeart/2005/8/layout/vList2"/>
    <dgm:cxn modelId="{4EFBD908-5EA8-4718-BB8F-425E82F8C39D}" type="presParOf" srcId="{79D1C762-EA19-4918-9F2B-CA6C42E401E3}" destId="{AC33D311-5F75-402D-BD73-88CFC3E0DCDC}" srcOrd="2" destOrd="0" presId="urn:microsoft.com/office/officeart/2005/8/layout/vList2"/>
    <dgm:cxn modelId="{4B392C7F-E503-4001-9D9F-C3E16A51052A}" type="presParOf" srcId="{79D1C762-EA19-4918-9F2B-CA6C42E401E3}" destId="{B4DCAE0C-91A4-4F84-934F-0F0AA3B05079}" srcOrd="3" destOrd="0" presId="urn:microsoft.com/office/officeart/2005/8/layout/vList2"/>
    <dgm:cxn modelId="{8DE6723E-85EA-4C4A-9F79-947044973F7D}" type="presParOf" srcId="{79D1C762-EA19-4918-9F2B-CA6C42E401E3}" destId="{DC6AC7CB-A882-43EE-9BE3-B35C0518E7CD}" srcOrd="4" destOrd="0" presId="urn:microsoft.com/office/officeart/2005/8/layout/vList2"/>
    <dgm:cxn modelId="{BABB3FBE-1076-4EDE-A882-D1152B324F23}" type="presParOf" srcId="{79D1C762-EA19-4918-9F2B-CA6C42E401E3}" destId="{54FDBDFB-BD0B-4E88-9716-A9EE1392923B}" srcOrd="5" destOrd="0" presId="urn:microsoft.com/office/officeart/2005/8/layout/vList2"/>
    <dgm:cxn modelId="{DBDECD66-960F-40E5-80E4-5F9C105486FD}" type="presParOf" srcId="{79D1C762-EA19-4918-9F2B-CA6C42E401E3}" destId="{0DD8505A-05B5-4865-A0F7-447A4CA4CD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670C87-47B5-4D7E-9731-576FF337DD9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F916F0B-1481-48E4-815C-EDEDE6E9DD6E}">
      <dgm:prSet phldrT="[Text]"/>
      <dgm:spPr/>
      <dgm:t>
        <a:bodyPr/>
        <a:lstStyle/>
        <a:p>
          <a:r>
            <a:rPr lang="en-US" dirty="0" smtClean="0"/>
            <a:t>Evidence generation/ consolidation</a:t>
          </a:r>
          <a:endParaRPr lang="en-US" dirty="0"/>
        </a:p>
      </dgm:t>
    </dgm:pt>
    <dgm:pt modelId="{D2B5F525-F112-4263-BD12-ACB49260E3D0}" type="parTrans" cxnId="{242FD581-D647-4C21-98A1-F318FE4DD427}">
      <dgm:prSet/>
      <dgm:spPr/>
      <dgm:t>
        <a:bodyPr/>
        <a:lstStyle/>
        <a:p>
          <a:endParaRPr lang="en-US"/>
        </a:p>
      </dgm:t>
    </dgm:pt>
    <dgm:pt modelId="{223030BD-1EFE-4686-AAB2-759F9EE07F05}" type="sibTrans" cxnId="{242FD581-D647-4C21-98A1-F318FE4DD427}">
      <dgm:prSet/>
      <dgm:spPr/>
      <dgm:t>
        <a:bodyPr/>
        <a:lstStyle/>
        <a:p>
          <a:endParaRPr lang="en-US"/>
        </a:p>
      </dgm:t>
    </dgm:pt>
    <dgm:pt modelId="{CFB04FF5-7A64-4F5F-9AAB-B4BC4BF80218}">
      <dgm:prSet phldrT="[Text]"/>
      <dgm:spPr/>
      <dgm:t>
        <a:bodyPr/>
        <a:lstStyle/>
        <a:p>
          <a:endParaRPr lang="en-US" dirty="0"/>
        </a:p>
      </dgm:t>
    </dgm:pt>
    <dgm:pt modelId="{7D81CF64-E681-4D48-888E-5C4DED9362AA}" type="parTrans" cxnId="{271EC850-ED72-46B9-B2A9-1D21BED61650}">
      <dgm:prSet/>
      <dgm:spPr/>
      <dgm:t>
        <a:bodyPr/>
        <a:lstStyle/>
        <a:p>
          <a:endParaRPr lang="en-US"/>
        </a:p>
      </dgm:t>
    </dgm:pt>
    <dgm:pt modelId="{57CD8D1A-B7AD-4404-B80A-97FECE5D014E}" type="sibTrans" cxnId="{271EC850-ED72-46B9-B2A9-1D21BED61650}">
      <dgm:prSet/>
      <dgm:spPr/>
      <dgm:t>
        <a:bodyPr/>
        <a:lstStyle/>
        <a:p>
          <a:endParaRPr lang="en-US"/>
        </a:p>
      </dgm:t>
    </dgm:pt>
    <dgm:pt modelId="{65FDB439-EED3-463A-BDD2-ECBCC55D1B64}">
      <dgm:prSet phldrT="[Text]"/>
      <dgm:spPr/>
      <dgm:t>
        <a:bodyPr/>
        <a:lstStyle/>
        <a:p>
          <a:r>
            <a:rPr lang="en-US" dirty="0" smtClean="0"/>
            <a:t>Stakeholder consultations</a:t>
          </a:r>
          <a:endParaRPr lang="en-US" dirty="0"/>
        </a:p>
      </dgm:t>
    </dgm:pt>
    <dgm:pt modelId="{0D3FF74E-9957-444D-B6CC-FD4890711FF1}" type="parTrans" cxnId="{3C6EF57F-C7D7-4B74-9199-EE30391931E1}">
      <dgm:prSet/>
      <dgm:spPr/>
      <dgm:t>
        <a:bodyPr/>
        <a:lstStyle/>
        <a:p>
          <a:endParaRPr lang="en-US"/>
        </a:p>
      </dgm:t>
    </dgm:pt>
    <dgm:pt modelId="{48A6674A-BE59-4AC2-A2DB-2457EC9E82E3}" type="sibTrans" cxnId="{3C6EF57F-C7D7-4B74-9199-EE30391931E1}">
      <dgm:prSet/>
      <dgm:spPr/>
      <dgm:t>
        <a:bodyPr/>
        <a:lstStyle/>
        <a:p>
          <a:endParaRPr lang="en-US"/>
        </a:p>
      </dgm:t>
    </dgm:pt>
    <dgm:pt modelId="{F9F5F4E5-2C5F-4AE3-995C-BDA59EDBEF06}">
      <dgm:prSet phldrT="[Text]"/>
      <dgm:spPr/>
      <dgm:t>
        <a:bodyPr/>
        <a:lstStyle/>
        <a:p>
          <a:r>
            <a:rPr lang="en-US" dirty="0" smtClean="0"/>
            <a:t>Synthesize evidence and consultation to draw out policy directions</a:t>
          </a:r>
        </a:p>
      </dgm:t>
    </dgm:pt>
    <dgm:pt modelId="{A90DB86A-C881-48C4-8917-3302B6FE766A}" type="parTrans" cxnId="{7A949F92-7AC7-4DF8-8DAA-2D4D7612947E}">
      <dgm:prSet/>
      <dgm:spPr/>
      <dgm:t>
        <a:bodyPr/>
        <a:lstStyle/>
        <a:p>
          <a:endParaRPr lang="en-US"/>
        </a:p>
      </dgm:t>
    </dgm:pt>
    <dgm:pt modelId="{2C6CE7D1-16BA-46BC-AE43-38954204DE00}" type="sibTrans" cxnId="{7A949F92-7AC7-4DF8-8DAA-2D4D7612947E}">
      <dgm:prSet/>
      <dgm:spPr/>
      <dgm:t>
        <a:bodyPr/>
        <a:lstStyle/>
        <a:p>
          <a:endParaRPr lang="en-US"/>
        </a:p>
      </dgm:t>
    </dgm:pt>
    <dgm:pt modelId="{C27695FB-E869-4F71-A904-980C9EA129E9}">
      <dgm:prSet phldrT="[Text]"/>
      <dgm:spPr/>
      <dgm:t>
        <a:bodyPr/>
        <a:lstStyle/>
        <a:p>
          <a:r>
            <a:rPr lang="en-US" dirty="0" smtClean="0"/>
            <a:t>Backstopping the policy and plan development</a:t>
          </a:r>
        </a:p>
      </dgm:t>
    </dgm:pt>
    <dgm:pt modelId="{CC4DB3D8-4B7B-4E31-95A9-2618D33A2DD3}" type="parTrans" cxnId="{BCCF4AE2-AAC7-4D25-A834-D761A4660649}">
      <dgm:prSet/>
      <dgm:spPr/>
      <dgm:t>
        <a:bodyPr/>
        <a:lstStyle/>
        <a:p>
          <a:endParaRPr lang="en-US"/>
        </a:p>
      </dgm:t>
    </dgm:pt>
    <dgm:pt modelId="{F0F0C94E-F4A1-48E5-B932-4ED7F198FE2C}" type="sibTrans" cxnId="{BCCF4AE2-AAC7-4D25-A834-D761A4660649}">
      <dgm:prSet/>
      <dgm:spPr/>
      <dgm:t>
        <a:bodyPr/>
        <a:lstStyle/>
        <a:p>
          <a:endParaRPr lang="en-US"/>
        </a:p>
      </dgm:t>
    </dgm:pt>
    <dgm:pt modelId="{79D1C762-EA19-4918-9F2B-CA6C42E401E3}" type="pres">
      <dgm:prSet presAssocID="{13670C87-47B5-4D7E-9731-576FF337DD96}" presName="linear" presStyleCnt="0">
        <dgm:presLayoutVars>
          <dgm:animLvl val="lvl"/>
          <dgm:resizeHandles val="exact"/>
        </dgm:presLayoutVars>
      </dgm:prSet>
      <dgm:spPr/>
      <dgm:t>
        <a:bodyPr/>
        <a:lstStyle/>
        <a:p>
          <a:endParaRPr lang="en-US"/>
        </a:p>
      </dgm:t>
    </dgm:pt>
    <dgm:pt modelId="{251AAFB1-BF4D-45BF-BC21-30A2205CF78A}" type="pres">
      <dgm:prSet presAssocID="{9F916F0B-1481-48E4-815C-EDEDE6E9DD6E}" presName="parentText" presStyleLbl="node1" presStyleIdx="0" presStyleCnt="4">
        <dgm:presLayoutVars>
          <dgm:chMax val="0"/>
          <dgm:bulletEnabled val="1"/>
        </dgm:presLayoutVars>
      </dgm:prSet>
      <dgm:spPr/>
      <dgm:t>
        <a:bodyPr/>
        <a:lstStyle/>
        <a:p>
          <a:endParaRPr lang="en-US"/>
        </a:p>
      </dgm:t>
    </dgm:pt>
    <dgm:pt modelId="{A8755EA3-BD7A-4A0C-9C4C-820EF4468929}" type="pres">
      <dgm:prSet presAssocID="{9F916F0B-1481-48E4-815C-EDEDE6E9DD6E}" presName="childText" presStyleLbl="revTx" presStyleIdx="0" presStyleCnt="1">
        <dgm:presLayoutVars>
          <dgm:bulletEnabled val="1"/>
        </dgm:presLayoutVars>
      </dgm:prSet>
      <dgm:spPr/>
      <dgm:t>
        <a:bodyPr/>
        <a:lstStyle/>
        <a:p>
          <a:endParaRPr lang="en-US"/>
        </a:p>
      </dgm:t>
    </dgm:pt>
    <dgm:pt modelId="{AC33D311-5F75-402D-BD73-88CFC3E0DCDC}" type="pres">
      <dgm:prSet presAssocID="{65FDB439-EED3-463A-BDD2-ECBCC55D1B64}" presName="parentText" presStyleLbl="node1" presStyleIdx="1" presStyleCnt="4" custLinFactY="-18659" custLinFactNeighborY="-100000">
        <dgm:presLayoutVars>
          <dgm:chMax val="0"/>
          <dgm:bulletEnabled val="1"/>
        </dgm:presLayoutVars>
      </dgm:prSet>
      <dgm:spPr/>
      <dgm:t>
        <a:bodyPr/>
        <a:lstStyle/>
        <a:p>
          <a:endParaRPr lang="en-US"/>
        </a:p>
      </dgm:t>
    </dgm:pt>
    <dgm:pt modelId="{B4DCAE0C-91A4-4F84-934F-0F0AA3B05079}" type="pres">
      <dgm:prSet presAssocID="{48A6674A-BE59-4AC2-A2DB-2457EC9E82E3}" presName="spacer" presStyleCnt="0"/>
      <dgm:spPr/>
    </dgm:pt>
    <dgm:pt modelId="{DC6AC7CB-A882-43EE-9BE3-B35C0518E7CD}" type="pres">
      <dgm:prSet presAssocID="{F9F5F4E5-2C5F-4AE3-995C-BDA59EDBEF06}" presName="parentText" presStyleLbl="node1" presStyleIdx="2" presStyleCnt="4">
        <dgm:presLayoutVars>
          <dgm:chMax val="0"/>
          <dgm:bulletEnabled val="1"/>
        </dgm:presLayoutVars>
      </dgm:prSet>
      <dgm:spPr/>
      <dgm:t>
        <a:bodyPr/>
        <a:lstStyle/>
        <a:p>
          <a:endParaRPr lang="en-US"/>
        </a:p>
      </dgm:t>
    </dgm:pt>
    <dgm:pt modelId="{54FDBDFB-BD0B-4E88-9716-A9EE1392923B}" type="pres">
      <dgm:prSet presAssocID="{2C6CE7D1-16BA-46BC-AE43-38954204DE00}" presName="spacer" presStyleCnt="0"/>
      <dgm:spPr/>
    </dgm:pt>
    <dgm:pt modelId="{0DD8505A-05B5-4865-A0F7-447A4CA4CD7D}" type="pres">
      <dgm:prSet presAssocID="{C27695FB-E869-4F71-A904-980C9EA129E9}" presName="parentText" presStyleLbl="node1" presStyleIdx="3" presStyleCnt="4">
        <dgm:presLayoutVars>
          <dgm:chMax val="0"/>
          <dgm:bulletEnabled val="1"/>
        </dgm:presLayoutVars>
      </dgm:prSet>
      <dgm:spPr/>
      <dgm:t>
        <a:bodyPr/>
        <a:lstStyle/>
        <a:p>
          <a:endParaRPr lang="en-US"/>
        </a:p>
      </dgm:t>
    </dgm:pt>
  </dgm:ptLst>
  <dgm:cxnLst>
    <dgm:cxn modelId="{271EC850-ED72-46B9-B2A9-1D21BED61650}" srcId="{9F916F0B-1481-48E4-815C-EDEDE6E9DD6E}" destId="{CFB04FF5-7A64-4F5F-9AAB-B4BC4BF80218}" srcOrd="0" destOrd="0" parTransId="{7D81CF64-E681-4D48-888E-5C4DED9362AA}" sibTransId="{57CD8D1A-B7AD-4404-B80A-97FECE5D014E}"/>
    <dgm:cxn modelId="{242FD581-D647-4C21-98A1-F318FE4DD427}" srcId="{13670C87-47B5-4D7E-9731-576FF337DD96}" destId="{9F916F0B-1481-48E4-815C-EDEDE6E9DD6E}" srcOrd="0" destOrd="0" parTransId="{D2B5F525-F112-4263-BD12-ACB49260E3D0}" sibTransId="{223030BD-1EFE-4686-AAB2-759F9EE07F05}"/>
    <dgm:cxn modelId="{BCCF4AE2-AAC7-4D25-A834-D761A4660649}" srcId="{13670C87-47B5-4D7E-9731-576FF337DD96}" destId="{C27695FB-E869-4F71-A904-980C9EA129E9}" srcOrd="3" destOrd="0" parTransId="{CC4DB3D8-4B7B-4E31-95A9-2618D33A2DD3}" sibTransId="{F0F0C94E-F4A1-48E5-B932-4ED7F198FE2C}"/>
    <dgm:cxn modelId="{3C6EF57F-C7D7-4B74-9199-EE30391931E1}" srcId="{13670C87-47B5-4D7E-9731-576FF337DD96}" destId="{65FDB439-EED3-463A-BDD2-ECBCC55D1B64}" srcOrd="1" destOrd="0" parTransId="{0D3FF74E-9957-444D-B6CC-FD4890711FF1}" sibTransId="{48A6674A-BE59-4AC2-A2DB-2457EC9E82E3}"/>
    <dgm:cxn modelId="{7A949F92-7AC7-4DF8-8DAA-2D4D7612947E}" srcId="{13670C87-47B5-4D7E-9731-576FF337DD96}" destId="{F9F5F4E5-2C5F-4AE3-995C-BDA59EDBEF06}" srcOrd="2" destOrd="0" parTransId="{A90DB86A-C881-48C4-8917-3302B6FE766A}" sibTransId="{2C6CE7D1-16BA-46BC-AE43-38954204DE00}"/>
    <dgm:cxn modelId="{F917C948-D2FE-4F45-BA33-1A69E119A29C}" type="presOf" srcId="{13670C87-47B5-4D7E-9731-576FF337DD96}" destId="{79D1C762-EA19-4918-9F2B-CA6C42E401E3}" srcOrd="0" destOrd="0" presId="urn:microsoft.com/office/officeart/2005/8/layout/vList2"/>
    <dgm:cxn modelId="{1D9D0884-13EB-46C6-BC47-8A34D8905ABB}" type="presOf" srcId="{CFB04FF5-7A64-4F5F-9AAB-B4BC4BF80218}" destId="{A8755EA3-BD7A-4A0C-9C4C-820EF4468929}" srcOrd="0" destOrd="0" presId="urn:microsoft.com/office/officeart/2005/8/layout/vList2"/>
    <dgm:cxn modelId="{A9AFC0D1-59FE-4421-9349-3C9E0F115F2A}" type="presOf" srcId="{65FDB439-EED3-463A-BDD2-ECBCC55D1B64}" destId="{AC33D311-5F75-402D-BD73-88CFC3E0DCDC}" srcOrd="0" destOrd="0" presId="urn:microsoft.com/office/officeart/2005/8/layout/vList2"/>
    <dgm:cxn modelId="{E9743D65-FAD4-40F1-8921-DC84DF93531A}" type="presOf" srcId="{C27695FB-E869-4F71-A904-980C9EA129E9}" destId="{0DD8505A-05B5-4865-A0F7-447A4CA4CD7D}" srcOrd="0" destOrd="0" presId="urn:microsoft.com/office/officeart/2005/8/layout/vList2"/>
    <dgm:cxn modelId="{847F6463-9439-42CE-B850-5B479EA16714}" type="presOf" srcId="{F9F5F4E5-2C5F-4AE3-995C-BDA59EDBEF06}" destId="{DC6AC7CB-A882-43EE-9BE3-B35C0518E7CD}" srcOrd="0" destOrd="0" presId="urn:microsoft.com/office/officeart/2005/8/layout/vList2"/>
    <dgm:cxn modelId="{0DAF867B-D4CE-447A-89CB-098FD84807B2}" type="presOf" srcId="{9F916F0B-1481-48E4-815C-EDEDE6E9DD6E}" destId="{251AAFB1-BF4D-45BF-BC21-30A2205CF78A}" srcOrd="0" destOrd="0" presId="urn:microsoft.com/office/officeart/2005/8/layout/vList2"/>
    <dgm:cxn modelId="{200B20FE-EC28-4BE1-A989-6F5EF8D3CFC3}" type="presParOf" srcId="{79D1C762-EA19-4918-9F2B-CA6C42E401E3}" destId="{251AAFB1-BF4D-45BF-BC21-30A2205CF78A}" srcOrd="0" destOrd="0" presId="urn:microsoft.com/office/officeart/2005/8/layout/vList2"/>
    <dgm:cxn modelId="{ABCC0151-9F20-41F2-9DAB-1C4F66425891}" type="presParOf" srcId="{79D1C762-EA19-4918-9F2B-CA6C42E401E3}" destId="{A8755EA3-BD7A-4A0C-9C4C-820EF4468929}" srcOrd="1" destOrd="0" presId="urn:microsoft.com/office/officeart/2005/8/layout/vList2"/>
    <dgm:cxn modelId="{6BAF34AB-940B-45EA-956B-6E13A31B2C33}" type="presParOf" srcId="{79D1C762-EA19-4918-9F2B-CA6C42E401E3}" destId="{AC33D311-5F75-402D-BD73-88CFC3E0DCDC}" srcOrd="2" destOrd="0" presId="urn:microsoft.com/office/officeart/2005/8/layout/vList2"/>
    <dgm:cxn modelId="{B78CCF12-0B79-49BB-B9D0-B7B870058B8A}" type="presParOf" srcId="{79D1C762-EA19-4918-9F2B-CA6C42E401E3}" destId="{B4DCAE0C-91A4-4F84-934F-0F0AA3B05079}" srcOrd="3" destOrd="0" presId="urn:microsoft.com/office/officeart/2005/8/layout/vList2"/>
    <dgm:cxn modelId="{CFEA7977-E491-488E-B1A1-DB7AB5B39579}" type="presParOf" srcId="{79D1C762-EA19-4918-9F2B-CA6C42E401E3}" destId="{DC6AC7CB-A882-43EE-9BE3-B35C0518E7CD}" srcOrd="4" destOrd="0" presId="urn:microsoft.com/office/officeart/2005/8/layout/vList2"/>
    <dgm:cxn modelId="{C21B7CDE-BC95-442F-AC45-AD5833CA21C2}" type="presParOf" srcId="{79D1C762-EA19-4918-9F2B-CA6C42E401E3}" destId="{54FDBDFB-BD0B-4E88-9716-A9EE1392923B}" srcOrd="5" destOrd="0" presId="urn:microsoft.com/office/officeart/2005/8/layout/vList2"/>
    <dgm:cxn modelId="{70D667AF-EC6F-49A1-9740-7FD86CCC68D9}" type="presParOf" srcId="{79D1C762-EA19-4918-9F2B-CA6C42E401E3}" destId="{0DD8505A-05B5-4865-A0F7-447A4CA4CD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AAFB1-BF4D-45BF-BC21-30A2205CF78A}">
      <dsp:nvSpPr>
        <dsp:cNvPr id="0" name=""/>
        <dsp:cNvSpPr/>
      </dsp:nvSpPr>
      <dsp:spPr>
        <a:xfrm>
          <a:off x="0" y="39102"/>
          <a:ext cx="4852358" cy="888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FFFF00"/>
              </a:solidFill>
              <a:latin typeface="Arial" pitchFamily="34" charset="0"/>
              <a:cs typeface="Arial" pitchFamily="34" charset="0"/>
            </a:rPr>
            <a:t>Generate and consolidate evidence</a:t>
          </a:r>
          <a:endParaRPr lang="en-US" sz="2300" b="1" kern="1200" dirty="0">
            <a:solidFill>
              <a:srgbClr val="FFFF00"/>
            </a:solidFill>
            <a:latin typeface="Arial" pitchFamily="34" charset="0"/>
            <a:cs typeface="Arial" pitchFamily="34" charset="0"/>
          </a:endParaRPr>
        </a:p>
      </dsp:txBody>
      <dsp:txXfrm>
        <a:off x="43350" y="82452"/>
        <a:ext cx="4765658" cy="801330"/>
      </dsp:txXfrm>
    </dsp:sp>
    <dsp:sp modelId="{A8755EA3-BD7A-4A0C-9C4C-820EF4468929}">
      <dsp:nvSpPr>
        <dsp:cNvPr id="0" name=""/>
        <dsp:cNvSpPr/>
      </dsp:nvSpPr>
      <dsp:spPr>
        <a:xfrm>
          <a:off x="0" y="927132"/>
          <a:ext cx="485235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62"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927132"/>
        <a:ext cx="4852358" cy="380880"/>
      </dsp:txXfrm>
    </dsp:sp>
    <dsp:sp modelId="{AC33D311-5F75-402D-BD73-88CFC3E0DCDC}">
      <dsp:nvSpPr>
        <dsp:cNvPr id="0" name=""/>
        <dsp:cNvSpPr/>
      </dsp:nvSpPr>
      <dsp:spPr>
        <a:xfrm>
          <a:off x="0" y="1235501"/>
          <a:ext cx="4852358" cy="888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FFFF00"/>
              </a:solidFill>
              <a:latin typeface="Arial" pitchFamily="34" charset="0"/>
              <a:cs typeface="Arial" pitchFamily="34" charset="0"/>
            </a:rPr>
            <a:t>Consult stakeholders</a:t>
          </a:r>
          <a:endParaRPr lang="en-US" sz="2300" b="1" kern="1200" dirty="0">
            <a:solidFill>
              <a:srgbClr val="FFFF00"/>
            </a:solidFill>
            <a:latin typeface="Arial" pitchFamily="34" charset="0"/>
            <a:cs typeface="Arial" pitchFamily="34" charset="0"/>
          </a:endParaRPr>
        </a:p>
      </dsp:txBody>
      <dsp:txXfrm>
        <a:off x="43350" y="1278851"/>
        <a:ext cx="4765658" cy="801330"/>
      </dsp:txXfrm>
    </dsp:sp>
    <dsp:sp modelId="{0CEBB8C9-3B5F-4984-AB3C-E615670AA63C}">
      <dsp:nvSpPr>
        <dsp:cNvPr id="0" name=""/>
        <dsp:cNvSpPr/>
      </dsp:nvSpPr>
      <dsp:spPr>
        <a:xfrm>
          <a:off x="0" y="2196043"/>
          <a:ext cx="485235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62"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2196043"/>
        <a:ext cx="4852358" cy="380880"/>
      </dsp:txXfrm>
    </dsp:sp>
    <dsp:sp modelId="{DC6AC7CB-A882-43EE-9BE3-B35C0518E7CD}">
      <dsp:nvSpPr>
        <dsp:cNvPr id="0" name=""/>
        <dsp:cNvSpPr/>
      </dsp:nvSpPr>
      <dsp:spPr>
        <a:xfrm>
          <a:off x="0" y="2404989"/>
          <a:ext cx="4852358" cy="888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FFFF00"/>
              </a:solidFill>
            </a:rPr>
            <a:t>Synthesize evidence and consultations for policy direction</a:t>
          </a:r>
        </a:p>
      </dsp:txBody>
      <dsp:txXfrm>
        <a:off x="43350" y="2448339"/>
        <a:ext cx="4765658" cy="801330"/>
      </dsp:txXfrm>
    </dsp:sp>
    <dsp:sp modelId="{0DD8505A-05B5-4865-A0F7-447A4CA4CD7D}">
      <dsp:nvSpPr>
        <dsp:cNvPr id="0" name=""/>
        <dsp:cNvSpPr/>
      </dsp:nvSpPr>
      <dsp:spPr>
        <a:xfrm>
          <a:off x="0" y="3567052"/>
          <a:ext cx="4852358" cy="888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FFFF00"/>
              </a:solidFill>
              <a:latin typeface="Arial" pitchFamily="34" charset="0"/>
              <a:cs typeface="Arial" pitchFamily="34" charset="0"/>
            </a:rPr>
            <a:t>Backstop policy and plan development</a:t>
          </a:r>
        </a:p>
      </dsp:txBody>
      <dsp:txXfrm>
        <a:off x="43350" y="3610402"/>
        <a:ext cx="4765658" cy="801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AAFB1-BF4D-45BF-BC21-30A2205CF78A}">
      <dsp:nvSpPr>
        <dsp:cNvPr id="0" name=""/>
        <dsp:cNvSpPr/>
      </dsp:nvSpPr>
      <dsp:spPr>
        <a:xfrm>
          <a:off x="0" y="51569"/>
          <a:ext cx="4852358"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Evidence generation/ consolidation</a:t>
          </a:r>
          <a:endParaRPr lang="en-US" sz="2300" kern="1200" dirty="0"/>
        </a:p>
      </dsp:txBody>
      <dsp:txXfrm>
        <a:off x="42693" y="94262"/>
        <a:ext cx="4766972" cy="789189"/>
      </dsp:txXfrm>
    </dsp:sp>
    <dsp:sp modelId="{A8755EA3-BD7A-4A0C-9C4C-820EF4468929}">
      <dsp:nvSpPr>
        <dsp:cNvPr id="0" name=""/>
        <dsp:cNvSpPr/>
      </dsp:nvSpPr>
      <dsp:spPr>
        <a:xfrm>
          <a:off x="0" y="926144"/>
          <a:ext cx="485235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62"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926144"/>
        <a:ext cx="4852358" cy="380880"/>
      </dsp:txXfrm>
    </dsp:sp>
    <dsp:sp modelId="{AC33D311-5F75-402D-BD73-88CFC3E0DCDC}">
      <dsp:nvSpPr>
        <dsp:cNvPr id="0" name=""/>
        <dsp:cNvSpPr/>
      </dsp:nvSpPr>
      <dsp:spPr>
        <a:xfrm>
          <a:off x="0" y="1077598"/>
          <a:ext cx="4852358"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Stakeholder consultations</a:t>
          </a:r>
          <a:endParaRPr lang="en-US" sz="2300" kern="1200" dirty="0"/>
        </a:p>
      </dsp:txBody>
      <dsp:txXfrm>
        <a:off x="42693" y="1120291"/>
        <a:ext cx="4766972" cy="789189"/>
      </dsp:txXfrm>
    </dsp:sp>
    <dsp:sp modelId="{DC6AC7CB-A882-43EE-9BE3-B35C0518E7CD}">
      <dsp:nvSpPr>
        <dsp:cNvPr id="0" name=""/>
        <dsp:cNvSpPr/>
      </dsp:nvSpPr>
      <dsp:spPr>
        <a:xfrm>
          <a:off x="0" y="2247840"/>
          <a:ext cx="4852358"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Synthesize evidence and consultation to draw out policy directions</a:t>
          </a:r>
        </a:p>
      </dsp:txBody>
      <dsp:txXfrm>
        <a:off x="42693" y="2290533"/>
        <a:ext cx="4766972" cy="789189"/>
      </dsp:txXfrm>
    </dsp:sp>
    <dsp:sp modelId="{0DD8505A-05B5-4865-A0F7-447A4CA4CD7D}">
      <dsp:nvSpPr>
        <dsp:cNvPr id="0" name=""/>
        <dsp:cNvSpPr/>
      </dsp:nvSpPr>
      <dsp:spPr>
        <a:xfrm>
          <a:off x="0" y="3188655"/>
          <a:ext cx="4852358"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Backstopping the policy and plan development</a:t>
          </a:r>
        </a:p>
      </dsp:txBody>
      <dsp:txXfrm>
        <a:off x="42693" y="3231348"/>
        <a:ext cx="4766972" cy="789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AAFB1-BF4D-45BF-BC21-30A2205CF78A}">
      <dsp:nvSpPr>
        <dsp:cNvPr id="0" name=""/>
        <dsp:cNvSpPr/>
      </dsp:nvSpPr>
      <dsp:spPr>
        <a:xfrm>
          <a:off x="0" y="51569"/>
          <a:ext cx="4852358"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Evidence generation/ consolidation</a:t>
          </a:r>
          <a:endParaRPr lang="en-US" sz="2300" kern="1200" dirty="0"/>
        </a:p>
      </dsp:txBody>
      <dsp:txXfrm>
        <a:off x="42693" y="94262"/>
        <a:ext cx="4766972" cy="789189"/>
      </dsp:txXfrm>
    </dsp:sp>
    <dsp:sp modelId="{A8755EA3-BD7A-4A0C-9C4C-820EF4468929}">
      <dsp:nvSpPr>
        <dsp:cNvPr id="0" name=""/>
        <dsp:cNvSpPr/>
      </dsp:nvSpPr>
      <dsp:spPr>
        <a:xfrm>
          <a:off x="0" y="926144"/>
          <a:ext cx="485235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62"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926144"/>
        <a:ext cx="4852358" cy="380880"/>
      </dsp:txXfrm>
    </dsp:sp>
    <dsp:sp modelId="{AC33D311-5F75-402D-BD73-88CFC3E0DCDC}">
      <dsp:nvSpPr>
        <dsp:cNvPr id="0" name=""/>
        <dsp:cNvSpPr/>
      </dsp:nvSpPr>
      <dsp:spPr>
        <a:xfrm>
          <a:off x="0" y="1077598"/>
          <a:ext cx="4852358"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Stakeholder consultations</a:t>
          </a:r>
          <a:endParaRPr lang="en-US" sz="2300" kern="1200" dirty="0"/>
        </a:p>
      </dsp:txBody>
      <dsp:txXfrm>
        <a:off x="42693" y="1120291"/>
        <a:ext cx="4766972" cy="789189"/>
      </dsp:txXfrm>
    </dsp:sp>
    <dsp:sp modelId="{DC6AC7CB-A882-43EE-9BE3-B35C0518E7CD}">
      <dsp:nvSpPr>
        <dsp:cNvPr id="0" name=""/>
        <dsp:cNvSpPr/>
      </dsp:nvSpPr>
      <dsp:spPr>
        <a:xfrm>
          <a:off x="0" y="2247840"/>
          <a:ext cx="4852358"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Synthesize evidence and consultation to draw out policy directions</a:t>
          </a:r>
        </a:p>
      </dsp:txBody>
      <dsp:txXfrm>
        <a:off x="42693" y="2290533"/>
        <a:ext cx="4766972" cy="789189"/>
      </dsp:txXfrm>
    </dsp:sp>
    <dsp:sp modelId="{0DD8505A-05B5-4865-A0F7-447A4CA4CD7D}">
      <dsp:nvSpPr>
        <dsp:cNvPr id="0" name=""/>
        <dsp:cNvSpPr/>
      </dsp:nvSpPr>
      <dsp:spPr>
        <a:xfrm>
          <a:off x="0" y="3188655"/>
          <a:ext cx="4852358"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Backstopping the policy and plan development</a:t>
          </a:r>
        </a:p>
      </dsp:txBody>
      <dsp:txXfrm>
        <a:off x="42693" y="3231348"/>
        <a:ext cx="4766972" cy="789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3037413" cy="464180"/>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defTabSz="931802">
              <a:defRPr sz="1200"/>
            </a:lvl1pPr>
          </a:lstStyle>
          <a:p>
            <a:pPr>
              <a:defRPr/>
            </a:pPr>
            <a:endParaRPr lang="en-US"/>
          </a:p>
        </p:txBody>
      </p:sp>
      <p:sp>
        <p:nvSpPr>
          <p:cNvPr id="70659" name="Rectangle 3"/>
          <p:cNvSpPr>
            <a:spLocks noGrp="1" noChangeArrowheads="1"/>
          </p:cNvSpPr>
          <p:nvPr>
            <p:ph type="dt" sz="quarter" idx="1"/>
          </p:nvPr>
        </p:nvSpPr>
        <p:spPr bwMode="auto">
          <a:xfrm>
            <a:off x="3972987" y="0"/>
            <a:ext cx="3037413" cy="464180"/>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algn="r" defTabSz="931802">
              <a:defRPr sz="1200"/>
            </a:lvl1pPr>
          </a:lstStyle>
          <a:p>
            <a:pPr>
              <a:defRPr/>
            </a:pPr>
            <a:endParaRPr lang="en-US"/>
          </a:p>
        </p:txBody>
      </p:sp>
      <p:sp>
        <p:nvSpPr>
          <p:cNvPr id="70660" name="Rectangle 4"/>
          <p:cNvSpPr>
            <a:spLocks noGrp="1" noChangeArrowheads="1"/>
          </p:cNvSpPr>
          <p:nvPr>
            <p:ph type="ftr" sz="quarter" idx="2"/>
          </p:nvPr>
        </p:nvSpPr>
        <p:spPr bwMode="auto">
          <a:xfrm>
            <a:off x="1" y="8832222"/>
            <a:ext cx="3037413" cy="464180"/>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defTabSz="931802">
              <a:defRPr sz="1200"/>
            </a:lvl1pPr>
          </a:lstStyle>
          <a:p>
            <a:pPr>
              <a:defRPr/>
            </a:pPr>
            <a:endParaRPr lang="en-US"/>
          </a:p>
        </p:txBody>
      </p:sp>
      <p:sp>
        <p:nvSpPr>
          <p:cNvPr id="70661" name="Rectangle 5"/>
          <p:cNvSpPr>
            <a:spLocks noGrp="1" noChangeArrowheads="1"/>
          </p:cNvSpPr>
          <p:nvPr>
            <p:ph type="sldNum" sz="quarter" idx="3"/>
          </p:nvPr>
        </p:nvSpPr>
        <p:spPr bwMode="auto">
          <a:xfrm>
            <a:off x="3972987" y="8832222"/>
            <a:ext cx="3037413" cy="464180"/>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algn="r" defTabSz="931802">
              <a:defRPr sz="1200"/>
            </a:lvl1pPr>
          </a:lstStyle>
          <a:p>
            <a:pPr>
              <a:defRPr/>
            </a:pPr>
            <a:fld id="{346D1D68-5A43-4A3E-A992-C8C78D4F3F1A}" type="slidenum">
              <a:rPr lang="en-US"/>
              <a:pPr>
                <a:defRPr/>
              </a:pPr>
              <a:t>‹#›</a:t>
            </a:fld>
            <a:endParaRPr lang="en-US"/>
          </a:p>
        </p:txBody>
      </p:sp>
    </p:spTree>
    <p:extLst>
      <p:ext uri="{BB962C8B-B14F-4D97-AF65-F5344CB8AC3E}">
        <p14:creationId xmlns:p14="http://schemas.microsoft.com/office/powerpoint/2010/main" val="1491552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1" y="0"/>
            <a:ext cx="3037413" cy="464180"/>
          </a:xfrm>
          <a:prstGeom prst="rect">
            <a:avLst/>
          </a:prstGeom>
          <a:noFill/>
          <a:ln w="9525">
            <a:noFill/>
            <a:miter lim="800000"/>
            <a:headEnd/>
            <a:tailEnd/>
          </a:ln>
          <a:effectLst/>
        </p:spPr>
        <p:txBody>
          <a:bodyPr vert="horz" wrap="square" lIns="92219" tIns="46109" rIns="92219" bIns="46109" numCol="1" anchor="t" anchorCtr="0" compatLnSpc="1">
            <a:prstTxWarp prst="textNoShape">
              <a:avLst/>
            </a:prstTxWarp>
          </a:bodyPr>
          <a:lstStyle>
            <a:lvl1pPr>
              <a:defRPr sz="1200">
                <a:latin typeface="Arial Narrow" pitchFamily="34" charset="0"/>
              </a:defRPr>
            </a:lvl1pPr>
          </a:lstStyle>
          <a:p>
            <a:pPr>
              <a:defRPr/>
            </a:pPr>
            <a:endParaRPr lang="en-US"/>
          </a:p>
        </p:txBody>
      </p:sp>
      <p:sp>
        <p:nvSpPr>
          <p:cNvPr id="86019" name="Rectangle 3"/>
          <p:cNvSpPr>
            <a:spLocks noGrp="1" noChangeArrowheads="1"/>
          </p:cNvSpPr>
          <p:nvPr>
            <p:ph type="dt" idx="1"/>
          </p:nvPr>
        </p:nvSpPr>
        <p:spPr bwMode="auto">
          <a:xfrm>
            <a:off x="3971387" y="0"/>
            <a:ext cx="3037413" cy="464180"/>
          </a:xfrm>
          <a:prstGeom prst="rect">
            <a:avLst/>
          </a:prstGeom>
          <a:noFill/>
          <a:ln w="9525">
            <a:noFill/>
            <a:miter lim="800000"/>
            <a:headEnd/>
            <a:tailEnd/>
          </a:ln>
          <a:effectLst/>
        </p:spPr>
        <p:txBody>
          <a:bodyPr vert="horz" wrap="square" lIns="92219" tIns="46109" rIns="92219" bIns="46109" numCol="1" anchor="t" anchorCtr="0" compatLnSpc="1">
            <a:prstTxWarp prst="textNoShape">
              <a:avLst/>
            </a:prstTxWarp>
          </a:bodyPr>
          <a:lstStyle>
            <a:lvl1pPr algn="r">
              <a:defRPr sz="1200">
                <a:latin typeface="Arial Narrow"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701681" y="4416112"/>
            <a:ext cx="5607038" cy="4182419"/>
          </a:xfrm>
          <a:prstGeom prst="rect">
            <a:avLst/>
          </a:prstGeom>
          <a:noFill/>
          <a:ln w="9525">
            <a:noFill/>
            <a:miter lim="800000"/>
            <a:headEnd/>
            <a:tailEnd/>
          </a:ln>
          <a:effectLst/>
        </p:spPr>
        <p:txBody>
          <a:bodyPr vert="horz" wrap="square" lIns="92219" tIns="46109" rIns="92219" bIns="461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1" y="8830622"/>
            <a:ext cx="3037413" cy="464180"/>
          </a:xfrm>
          <a:prstGeom prst="rect">
            <a:avLst/>
          </a:prstGeom>
          <a:noFill/>
          <a:ln w="9525">
            <a:noFill/>
            <a:miter lim="800000"/>
            <a:headEnd/>
            <a:tailEnd/>
          </a:ln>
          <a:effectLst/>
        </p:spPr>
        <p:txBody>
          <a:bodyPr vert="horz" wrap="square" lIns="92219" tIns="46109" rIns="92219" bIns="46109" numCol="1" anchor="b" anchorCtr="0" compatLnSpc="1">
            <a:prstTxWarp prst="textNoShape">
              <a:avLst/>
            </a:prstTxWarp>
          </a:bodyPr>
          <a:lstStyle>
            <a:lvl1pPr>
              <a:defRPr sz="1200">
                <a:latin typeface="Arial Narrow" pitchFamily="34" charset="0"/>
              </a:defRPr>
            </a:lvl1pPr>
          </a:lstStyle>
          <a:p>
            <a:pPr>
              <a:defRPr/>
            </a:pPr>
            <a:endParaRPr lang="en-US"/>
          </a:p>
        </p:txBody>
      </p:sp>
      <p:sp>
        <p:nvSpPr>
          <p:cNvPr id="86023" name="Rectangle 7"/>
          <p:cNvSpPr>
            <a:spLocks noGrp="1" noChangeArrowheads="1"/>
          </p:cNvSpPr>
          <p:nvPr>
            <p:ph type="sldNum" sz="quarter" idx="5"/>
          </p:nvPr>
        </p:nvSpPr>
        <p:spPr bwMode="auto">
          <a:xfrm>
            <a:off x="3971387" y="8830622"/>
            <a:ext cx="3037413" cy="464180"/>
          </a:xfrm>
          <a:prstGeom prst="rect">
            <a:avLst/>
          </a:prstGeom>
          <a:noFill/>
          <a:ln w="9525">
            <a:noFill/>
            <a:miter lim="800000"/>
            <a:headEnd/>
            <a:tailEnd/>
          </a:ln>
          <a:effectLst/>
        </p:spPr>
        <p:txBody>
          <a:bodyPr vert="horz" wrap="square" lIns="92219" tIns="46109" rIns="92219" bIns="46109" numCol="1" anchor="b" anchorCtr="0" compatLnSpc="1">
            <a:prstTxWarp prst="textNoShape">
              <a:avLst/>
            </a:prstTxWarp>
          </a:bodyPr>
          <a:lstStyle>
            <a:lvl1pPr algn="r">
              <a:defRPr sz="1200">
                <a:latin typeface="Arial Narrow" pitchFamily="34" charset="0"/>
              </a:defRPr>
            </a:lvl1pPr>
          </a:lstStyle>
          <a:p>
            <a:pPr>
              <a:defRPr/>
            </a:pPr>
            <a:fld id="{BE9110E1-B206-468D-8618-6855C29AFA64}" type="slidenum">
              <a:rPr lang="en-US"/>
              <a:pPr>
                <a:defRPr/>
              </a:pPr>
              <a:t>‹#›</a:t>
            </a:fld>
            <a:endParaRPr lang="en-US"/>
          </a:p>
        </p:txBody>
      </p:sp>
    </p:spTree>
    <p:extLst>
      <p:ext uri="{BB962C8B-B14F-4D97-AF65-F5344CB8AC3E}">
        <p14:creationId xmlns:p14="http://schemas.microsoft.com/office/powerpoint/2010/main" val="21923288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5566A24A-401A-4AA4-988B-242508AD86E6}" type="slidenum">
              <a:rPr lang="en-US" smtClean="0"/>
              <a:pPr/>
              <a:t>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882D51D-9B86-480E-B5BA-034B7128B76E}" type="slidenum">
              <a:rPr lang="en-US" smtClean="0"/>
              <a:pPr/>
              <a:t>14</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9110E1-B206-468D-8618-6855C29AFA64}" type="slidenum">
              <a:rPr lang="en-US" smtClean="0"/>
              <a:pPr>
                <a:defRPr/>
              </a:pPr>
              <a:t>5</a:t>
            </a:fld>
            <a:endParaRPr lang="en-US"/>
          </a:p>
        </p:txBody>
      </p:sp>
    </p:spTree>
    <p:extLst>
      <p:ext uri="{BB962C8B-B14F-4D97-AF65-F5344CB8AC3E}">
        <p14:creationId xmlns:p14="http://schemas.microsoft.com/office/powerpoint/2010/main" val="64651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9110E1-B206-468D-8618-6855C29AFA64}" type="slidenum">
              <a:rPr lang="en-US" smtClean="0"/>
              <a:pPr>
                <a:defRPr/>
              </a:pPr>
              <a:t>6</a:t>
            </a:fld>
            <a:endParaRPr lang="en-US"/>
          </a:p>
        </p:txBody>
      </p:sp>
    </p:spTree>
    <p:extLst>
      <p:ext uri="{BB962C8B-B14F-4D97-AF65-F5344CB8AC3E}">
        <p14:creationId xmlns:p14="http://schemas.microsoft.com/office/powerpoint/2010/main" val="64651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Evidence generation</a:t>
            </a:r>
          </a:p>
          <a:p>
            <a:pPr marL="628650" lvl="1" indent="-171450">
              <a:buFont typeface="Arial" pitchFamily="34" charset="0"/>
              <a:buChar char="•"/>
            </a:pPr>
            <a:r>
              <a:rPr lang="en-US" dirty="0" smtClean="0"/>
              <a:t>National health</a:t>
            </a:r>
            <a:r>
              <a:rPr lang="en-US" baseline="0" dirty="0" smtClean="0"/>
              <a:t> account (2007/08): overall per capita spending= US 29, </a:t>
            </a:r>
          </a:p>
          <a:p>
            <a:pPr marL="1085850" lvl="2" indent="-171450">
              <a:buFont typeface="Arial" pitchFamily="34" charset="0"/>
              <a:buChar char="•"/>
            </a:pPr>
            <a:r>
              <a:rPr lang="en-US" b="1" u="sng" baseline="0" dirty="0" smtClean="0"/>
              <a:t>Source: </a:t>
            </a:r>
            <a:r>
              <a:rPr lang="en-US" baseline="0" dirty="0" smtClean="0"/>
              <a:t>donors contributed nearly half of the health spending, households 1/3</a:t>
            </a:r>
            <a:r>
              <a:rPr lang="en-US" baseline="30000" dirty="0" smtClean="0"/>
              <a:t>rd</a:t>
            </a:r>
            <a:r>
              <a:rPr lang="en-US" baseline="0" dirty="0" smtClean="0"/>
              <a:t>, government 15%, corporations 3% --- raises issue of </a:t>
            </a:r>
            <a:r>
              <a:rPr lang="en-US" b="1" i="1" baseline="0" dirty="0" smtClean="0"/>
              <a:t>sustainability</a:t>
            </a:r>
          </a:p>
          <a:p>
            <a:pPr marL="1085850" lvl="2" indent="-171450">
              <a:buFont typeface="Arial" pitchFamily="34" charset="0"/>
              <a:buChar char="•"/>
            </a:pPr>
            <a:r>
              <a:rPr lang="en-US" b="1" u="sng" baseline="0" dirty="0" smtClean="0"/>
              <a:t>Financing agents:</a:t>
            </a:r>
            <a:r>
              <a:rPr lang="en-US" baseline="0" dirty="0" smtClean="0"/>
              <a:t> MOH= 29%, JFK=4%, OOP=35%, NGOs=29%, Private companies &amp; </a:t>
            </a:r>
            <a:r>
              <a:rPr lang="en-US" baseline="0" dirty="0" err="1" smtClean="0"/>
              <a:t>parastatals</a:t>
            </a:r>
            <a:r>
              <a:rPr lang="en-US" baseline="0" dirty="0" smtClean="0"/>
              <a:t> 4% (preliminary findings from the current institutional health spending (2009/10) indicate that although the amount of donor money of MOH manages has increased in absolute terms, the share of the health spending it manages has gone down). </a:t>
            </a:r>
          </a:p>
          <a:p>
            <a:pPr marL="1085850" lvl="2" indent="-171450">
              <a:buFont typeface="Arial" pitchFamily="34" charset="0"/>
              <a:buChar char="•"/>
            </a:pPr>
            <a:r>
              <a:rPr lang="en-US" b="1" u="sng" baseline="0" dirty="0" smtClean="0"/>
              <a:t>Function: </a:t>
            </a:r>
            <a:r>
              <a:rPr lang="en-US" baseline="0" dirty="0" smtClean="0"/>
              <a:t>though there is no norm established as to the optimal mix curative care dominating the total health spending (53%) while spending on preventive care constituting 22% which is less than half that of on curative care indicating the imbalance in allocation.</a:t>
            </a:r>
          </a:p>
          <a:p>
            <a:pPr marL="628650" lvl="1" indent="-171450">
              <a:buFont typeface="Arial" pitchFamily="34" charset="0"/>
              <a:buChar char="•"/>
            </a:pPr>
            <a:r>
              <a:rPr lang="en-US" b="1" u="sng" baseline="0" dirty="0" smtClean="0"/>
              <a:t>Benefit Incidence Analysis:</a:t>
            </a:r>
            <a:r>
              <a:rPr lang="en-US" b="0" u="none" baseline="0" dirty="0" smtClean="0"/>
              <a:t> indicated the pro-rich bias in distribution of the public subsidies especially at the hospital level.</a:t>
            </a:r>
            <a:r>
              <a:rPr lang="en-US" baseline="0" dirty="0" smtClean="0"/>
              <a:t> </a:t>
            </a:r>
          </a:p>
          <a:p>
            <a:pPr marL="628650" lvl="1" indent="-171450">
              <a:buFont typeface="Arial" pitchFamily="34" charset="0"/>
              <a:buChar char="•"/>
            </a:pPr>
            <a:r>
              <a:rPr lang="en-US" b="1" u="sng" baseline="0" dirty="0" smtClean="0"/>
              <a:t>Burden of Household Spending</a:t>
            </a:r>
            <a:r>
              <a:rPr lang="en-US" b="1" baseline="0" dirty="0" smtClean="0"/>
              <a:t>: </a:t>
            </a:r>
            <a:r>
              <a:rPr lang="en-US" b="0" baseline="0" dirty="0" smtClean="0"/>
              <a:t>the share of out of pocket health spending out of the total household spending (among households that reported OOP spending) is higher for the poorest 20% (where the share is 16%) than the relatively better-off 20% (where the share is 7%). </a:t>
            </a:r>
            <a:r>
              <a:rPr lang="en-US" b="1" baseline="0" dirty="0" smtClean="0"/>
              <a:t> </a:t>
            </a:r>
          </a:p>
          <a:p>
            <a:pPr marL="171450" lvl="0" indent="-171450">
              <a:buFont typeface="Arial" pitchFamily="34" charset="0"/>
              <a:buChar char="•"/>
            </a:pPr>
            <a:r>
              <a:rPr lang="en-US" b="1" baseline="0" dirty="0" smtClean="0"/>
              <a:t>Policy and Plan Status: </a:t>
            </a:r>
            <a:r>
              <a:rPr lang="en-US" b="0" baseline="0" dirty="0" smtClean="0"/>
              <a:t>would be good to mention that the financing policy has been submitted to the cabinet for final review and endorsement. Major provisions highlighted in the HF policy have also been incorporated as part of the overarching National Health and Social Welfare Policy and Plan- which has been endorsed and launched for implementation last </a:t>
            </a:r>
            <a:r>
              <a:rPr lang="en-US" b="0" baseline="0" dirty="0" err="1" smtClean="0"/>
              <a:t>jun</a:t>
            </a:r>
            <a:r>
              <a:rPr lang="en-US" b="0" baseline="0" dirty="0" smtClean="0"/>
              <a:t> by the president.</a:t>
            </a:r>
            <a:endParaRPr lang="en-US" b="1" dirty="0"/>
          </a:p>
        </p:txBody>
      </p:sp>
      <p:sp>
        <p:nvSpPr>
          <p:cNvPr id="4" name="Slide Number Placeholder 3"/>
          <p:cNvSpPr>
            <a:spLocks noGrp="1"/>
          </p:cNvSpPr>
          <p:nvPr>
            <p:ph type="sldNum" sz="quarter" idx="10"/>
          </p:nvPr>
        </p:nvSpPr>
        <p:spPr/>
        <p:txBody>
          <a:bodyPr/>
          <a:lstStyle/>
          <a:p>
            <a:pPr>
              <a:defRPr/>
            </a:pPr>
            <a:fld id="{BE9110E1-B206-468D-8618-6855C29AFA64}" type="slidenum">
              <a:rPr lang="en-US" smtClean="0"/>
              <a:pPr>
                <a:defRPr/>
              </a:pPr>
              <a:t>8</a:t>
            </a:fld>
            <a:endParaRPr lang="en-US"/>
          </a:p>
        </p:txBody>
      </p:sp>
    </p:spTree>
    <p:extLst>
      <p:ext uri="{BB962C8B-B14F-4D97-AF65-F5344CB8AC3E}">
        <p14:creationId xmlns:p14="http://schemas.microsoft.com/office/powerpoint/2010/main" val="248561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Evidence generation</a:t>
            </a:r>
          </a:p>
          <a:p>
            <a:pPr marL="628650" lvl="1" indent="-171450">
              <a:buFont typeface="Arial" pitchFamily="34" charset="0"/>
              <a:buChar char="•"/>
            </a:pPr>
            <a:r>
              <a:rPr lang="en-US" dirty="0" smtClean="0"/>
              <a:t>National health</a:t>
            </a:r>
            <a:r>
              <a:rPr lang="en-US" baseline="0" dirty="0" smtClean="0"/>
              <a:t> account (2007/08): overall per capita spending= US 29, </a:t>
            </a:r>
          </a:p>
          <a:p>
            <a:pPr marL="1085850" lvl="2" indent="-171450">
              <a:buFont typeface="Arial" pitchFamily="34" charset="0"/>
              <a:buChar char="•"/>
            </a:pPr>
            <a:r>
              <a:rPr lang="en-US" b="1" u="sng" baseline="0" dirty="0" smtClean="0"/>
              <a:t>Source: </a:t>
            </a:r>
            <a:r>
              <a:rPr lang="en-US" baseline="0" dirty="0" smtClean="0"/>
              <a:t>donors contributed nearly half of the health spending, households 1/3</a:t>
            </a:r>
            <a:r>
              <a:rPr lang="en-US" baseline="30000" dirty="0" smtClean="0"/>
              <a:t>rd</a:t>
            </a:r>
            <a:r>
              <a:rPr lang="en-US" baseline="0" dirty="0" smtClean="0"/>
              <a:t>, government 15%, corporations 3% --- raises issue of </a:t>
            </a:r>
            <a:r>
              <a:rPr lang="en-US" b="1" i="1" baseline="0" dirty="0" smtClean="0"/>
              <a:t>sustainability</a:t>
            </a:r>
          </a:p>
          <a:p>
            <a:pPr marL="1085850" lvl="2" indent="-171450">
              <a:buFont typeface="Arial" pitchFamily="34" charset="0"/>
              <a:buChar char="•"/>
            </a:pPr>
            <a:r>
              <a:rPr lang="en-US" b="1" u="sng" baseline="0" dirty="0" smtClean="0"/>
              <a:t>Financing agents:</a:t>
            </a:r>
            <a:r>
              <a:rPr lang="en-US" baseline="0" dirty="0" smtClean="0"/>
              <a:t> MOH= 29%, JFK=4%, OOP=35%, NGOs=29%, Private companies &amp; </a:t>
            </a:r>
            <a:r>
              <a:rPr lang="en-US" baseline="0" dirty="0" err="1" smtClean="0"/>
              <a:t>parastatals</a:t>
            </a:r>
            <a:r>
              <a:rPr lang="en-US" baseline="0" dirty="0" smtClean="0"/>
              <a:t> 4% (preliminary findings from the current institutional health spending (2009/10) indicate that although the amount of donor money of MOH manages has increased in absolute terms, the share of the health spending it manages has gone down). </a:t>
            </a:r>
          </a:p>
          <a:p>
            <a:pPr marL="1085850" lvl="2" indent="-171450">
              <a:buFont typeface="Arial" pitchFamily="34" charset="0"/>
              <a:buChar char="•"/>
            </a:pPr>
            <a:r>
              <a:rPr lang="en-US" b="1" u="sng" baseline="0" dirty="0" smtClean="0"/>
              <a:t>Function: </a:t>
            </a:r>
            <a:r>
              <a:rPr lang="en-US" baseline="0" dirty="0" smtClean="0"/>
              <a:t>though there is no norm established as to the optimal mix curative care dominating the total health spending (53%) while spending on preventive care constituting 22% which is less than half that of on curative care indicating the imbalance in allocation.</a:t>
            </a:r>
          </a:p>
          <a:p>
            <a:pPr marL="628650" lvl="1" indent="-171450">
              <a:buFont typeface="Arial" pitchFamily="34" charset="0"/>
              <a:buChar char="•"/>
            </a:pPr>
            <a:r>
              <a:rPr lang="en-US" b="1" u="sng" baseline="0" dirty="0" smtClean="0"/>
              <a:t>Benefit Incidence Analysis:</a:t>
            </a:r>
            <a:r>
              <a:rPr lang="en-US" b="0" u="none" baseline="0" dirty="0" smtClean="0"/>
              <a:t> indicated the pro-rich bias in distribution of the public subsidies especially at the hospital level.</a:t>
            </a:r>
            <a:r>
              <a:rPr lang="en-US" baseline="0" dirty="0" smtClean="0"/>
              <a:t> </a:t>
            </a:r>
          </a:p>
          <a:p>
            <a:pPr marL="628650" lvl="1" indent="-171450">
              <a:buFont typeface="Arial" pitchFamily="34" charset="0"/>
              <a:buChar char="•"/>
            </a:pPr>
            <a:r>
              <a:rPr lang="en-US" b="1" u="sng" baseline="0" dirty="0" smtClean="0"/>
              <a:t>Burden of Household Spending</a:t>
            </a:r>
            <a:r>
              <a:rPr lang="en-US" b="1" baseline="0" dirty="0" smtClean="0"/>
              <a:t>: </a:t>
            </a:r>
            <a:r>
              <a:rPr lang="en-US" b="0" baseline="0" dirty="0" smtClean="0"/>
              <a:t>the share of out of pocket health spending out of the total household spending (among households that reported OOP spending) is higher for the poorest 20% (where the share is 16%) than the relatively better-off 20% (where the share is 7%). </a:t>
            </a:r>
            <a:r>
              <a:rPr lang="en-US" b="1" baseline="0" dirty="0" smtClean="0"/>
              <a:t> </a:t>
            </a:r>
          </a:p>
          <a:p>
            <a:pPr marL="171450" lvl="0" indent="-171450">
              <a:buFont typeface="Arial" pitchFamily="34" charset="0"/>
              <a:buChar char="•"/>
            </a:pPr>
            <a:r>
              <a:rPr lang="en-US" b="1" baseline="0" dirty="0" smtClean="0"/>
              <a:t>Policy and Plan Status: </a:t>
            </a:r>
            <a:r>
              <a:rPr lang="en-US" b="0" baseline="0" dirty="0" smtClean="0"/>
              <a:t>would be good to mention that the financing policy has been submitted to the cabinet for final review and endorsement. Major provisions highlighted in the HF policy have also been incorporated as part of the overarching National Health and Social Welfare Policy and Plan- which has been endorsed and launched for implementation last </a:t>
            </a:r>
            <a:r>
              <a:rPr lang="en-US" b="0" baseline="0" dirty="0" err="1" smtClean="0"/>
              <a:t>jun</a:t>
            </a:r>
            <a:r>
              <a:rPr lang="en-US" b="0" baseline="0" dirty="0" smtClean="0"/>
              <a:t> by the president.</a:t>
            </a:r>
            <a:endParaRPr lang="en-US" b="1" dirty="0"/>
          </a:p>
        </p:txBody>
      </p:sp>
      <p:sp>
        <p:nvSpPr>
          <p:cNvPr id="4" name="Slide Number Placeholder 3"/>
          <p:cNvSpPr>
            <a:spLocks noGrp="1"/>
          </p:cNvSpPr>
          <p:nvPr>
            <p:ph type="sldNum" sz="quarter" idx="10"/>
          </p:nvPr>
        </p:nvSpPr>
        <p:spPr/>
        <p:txBody>
          <a:bodyPr/>
          <a:lstStyle/>
          <a:p>
            <a:pPr>
              <a:defRPr/>
            </a:pPr>
            <a:fld id="{BE9110E1-B206-468D-8618-6855C29AFA64}" type="slidenum">
              <a:rPr lang="en-US" smtClean="0"/>
              <a:pPr>
                <a:defRPr/>
              </a:pPr>
              <a:t>9</a:t>
            </a:fld>
            <a:endParaRPr lang="en-US"/>
          </a:p>
        </p:txBody>
      </p:sp>
    </p:spTree>
    <p:extLst>
      <p:ext uri="{BB962C8B-B14F-4D97-AF65-F5344CB8AC3E}">
        <p14:creationId xmlns:p14="http://schemas.microsoft.com/office/powerpoint/2010/main" val="248561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Evidence generation</a:t>
            </a:r>
          </a:p>
          <a:p>
            <a:pPr marL="628650" lvl="1" indent="-171450">
              <a:buFont typeface="Arial" pitchFamily="34" charset="0"/>
              <a:buChar char="•"/>
            </a:pPr>
            <a:r>
              <a:rPr lang="en-US" dirty="0" smtClean="0"/>
              <a:t>National health</a:t>
            </a:r>
            <a:r>
              <a:rPr lang="en-US" baseline="0" dirty="0" smtClean="0"/>
              <a:t> account (2007/08): overall per capita spending= US 29, </a:t>
            </a:r>
          </a:p>
          <a:p>
            <a:pPr marL="1085850" lvl="2" indent="-171450">
              <a:buFont typeface="Arial" pitchFamily="34" charset="0"/>
              <a:buChar char="•"/>
            </a:pPr>
            <a:r>
              <a:rPr lang="en-US" b="1" u="sng" baseline="0" dirty="0" smtClean="0"/>
              <a:t>Source: </a:t>
            </a:r>
            <a:r>
              <a:rPr lang="en-US" baseline="0" dirty="0" smtClean="0"/>
              <a:t>donors contributed nearly half of the health spending, households 1/3</a:t>
            </a:r>
            <a:r>
              <a:rPr lang="en-US" baseline="30000" dirty="0" smtClean="0"/>
              <a:t>rd</a:t>
            </a:r>
            <a:r>
              <a:rPr lang="en-US" baseline="0" dirty="0" smtClean="0"/>
              <a:t>, government 15%, corporations 3% --- raises issue of </a:t>
            </a:r>
            <a:r>
              <a:rPr lang="en-US" b="1" i="1" baseline="0" dirty="0" smtClean="0"/>
              <a:t>sustainability</a:t>
            </a:r>
          </a:p>
          <a:p>
            <a:pPr marL="1085850" lvl="2" indent="-171450">
              <a:buFont typeface="Arial" pitchFamily="34" charset="0"/>
              <a:buChar char="•"/>
            </a:pPr>
            <a:r>
              <a:rPr lang="en-US" b="1" u="sng" baseline="0" dirty="0" smtClean="0"/>
              <a:t>Financing agents:</a:t>
            </a:r>
            <a:r>
              <a:rPr lang="en-US" baseline="0" dirty="0" smtClean="0"/>
              <a:t> MOH= 29%, JFK=4%, OOP=35%, NGOs=29%, Private companies &amp; </a:t>
            </a:r>
            <a:r>
              <a:rPr lang="en-US" baseline="0" dirty="0" err="1" smtClean="0"/>
              <a:t>parastatals</a:t>
            </a:r>
            <a:r>
              <a:rPr lang="en-US" baseline="0" dirty="0" smtClean="0"/>
              <a:t> 4% (preliminary findings from the current institutional health spending (2009/10) indicate that although the amount of donor money of MOH manages has increased in absolute terms, the share of the health spending it manages has gone down). </a:t>
            </a:r>
          </a:p>
          <a:p>
            <a:pPr marL="1085850" lvl="2" indent="-171450">
              <a:buFont typeface="Arial" pitchFamily="34" charset="0"/>
              <a:buChar char="•"/>
            </a:pPr>
            <a:r>
              <a:rPr lang="en-US" b="1" u="sng" baseline="0" dirty="0" smtClean="0"/>
              <a:t>Function: </a:t>
            </a:r>
            <a:r>
              <a:rPr lang="en-US" baseline="0" dirty="0" smtClean="0"/>
              <a:t>though there is no norm established as to the optimal mix curative care dominating the total health spending (53%) while spending on preventive care constituting 22% which is less than half that of on curative care indicating the imbalance in allocation.</a:t>
            </a:r>
          </a:p>
          <a:p>
            <a:pPr marL="628650" lvl="1" indent="-171450">
              <a:buFont typeface="Arial" pitchFamily="34" charset="0"/>
              <a:buChar char="•"/>
            </a:pPr>
            <a:r>
              <a:rPr lang="en-US" b="1" u="sng" baseline="0" dirty="0" smtClean="0"/>
              <a:t>Benefit Incidence Analysis:</a:t>
            </a:r>
            <a:r>
              <a:rPr lang="en-US" b="0" u="none" baseline="0" dirty="0" smtClean="0"/>
              <a:t> indicated the pro-rich bias in distribution of the public subsidies especially at the hospital level.</a:t>
            </a:r>
            <a:r>
              <a:rPr lang="en-US" baseline="0" dirty="0" smtClean="0"/>
              <a:t> </a:t>
            </a:r>
          </a:p>
          <a:p>
            <a:pPr marL="628650" lvl="1" indent="-171450">
              <a:buFont typeface="Arial" pitchFamily="34" charset="0"/>
              <a:buChar char="•"/>
            </a:pPr>
            <a:r>
              <a:rPr lang="en-US" b="1" u="sng" baseline="0" dirty="0" smtClean="0"/>
              <a:t>Burden of Household Spending</a:t>
            </a:r>
            <a:r>
              <a:rPr lang="en-US" b="1" baseline="0" dirty="0" smtClean="0"/>
              <a:t>: </a:t>
            </a:r>
            <a:r>
              <a:rPr lang="en-US" b="0" baseline="0" dirty="0" smtClean="0"/>
              <a:t>the share of out of pocket health spending out of the total household spending (among households that reported OOP spending) is higher for the poorest 20% (where the share is 16%) than the relatively better-off 20% (where the share is 7%). </a:t>
            </a:r>
            <a:r>
              <a:rPr lang="en-US" b="1" baseline="0" dirty="0" smtClean="0"/>
              <a:t> </a:t>
            </a:r>
          </a:p>
          <a:p>
            <a:pPr marL="171450" lvl="0" indent="-171450">
              <a:buFont typeface="Arial" pitchFamily="34" charset="0"/>
              <a:buChar char="•"/>
            </a:pPr>
            <a:r>
              <a:rPr lang="en-US" b="1" baseline="0" dirty="0" smtClean="0"/>
              <a:t>Policy and Plan Status: </a:t>
            </a:r>
            <a:r>
              <a:rPr lang="en-US" b="0" baseline="0" dirty="0" smtClean="0"/>
              <a:t>would be good to mention that the financing policy has been submitted to the cabinet for final review and endorsement. Major provisions highlighted in the HF policy have also been incorporated as part of the overarching National Health and Social Welfare Policy and Plan- which has been endorsed and launched for implementation last </a:t>
            </a:r>
            <a:r>
              <a:rPr lang="en-US" b="0" baseline="0" dirty="0" err="1" smtClean="0"/>
              <a:t>jun</a:t>
            </a:r>
            <a:r>
              <a:rPr lang="en-US" b="0" baseline="0" dirty="0" smtClean="0"/>
              <a:t> by the president.</a:t>
            </a:r>
            <a:endParaRPr lang="en-US" b="1" dirty="0"/>
          </a:p>
        </p:txBody>
      </p:sp>
      <p:sp>
        <p:nvSpPr>
          <p:cNvPr id="4" name="Slide Number Placeholder 3"/>
          <p:cNvSpPr>
            <a:spLocks noGrp="1"/>
          </p:cNvSpPr>
          <p:nvPr>
            <p:ph type="sldNum" sz="quarter" idx="10"/>
          </p:nvPr>
        </p:nvSpPr>
        <p:spPr/>
        <p:txBody>
          <a:bodyPr/>
          <a:lstStyle/>
          <a:p>
            <a:pPr>
              <a:defRPr/>
            </a:pPr>
            <a:fld id="{BE9110E1-B206-468D-8618-6855C29AFA64}" type="slidenum">
              <a:rPr lang="en-US" smtClean="0"/>
              <a:pPr>
                <a:defRPr/>
              </a:pPr>
              <a:t>10</a:t>
            </a:fld>
            <a:endParaRPr lang="en-US"/>
          </a:p>
        </p:txBody>
      </p:sp>
    </p:spTree>
    <p:extLst>
      <p:ext uri="{BB962C8B-B14F-4D97-AF65-F5344CB8AC3E}">
        <p14:creationId xmlns:p14="http://schemas.microsoft.com/office/powerpoint/2010/main" val="248561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Efficiency and effectiveness</a:t>
            </a:r>
          </a:p>
          <a:p>
            <a:pPr marL="1714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Pooling :</a:t>
            </a:r>
            <a:r>
              <a:rPr lang="en-US" baseline="0" dirty="0" smtClean="0"/>
              <a:t> </a:t>
            </a:r>
            <a:r>
              <a:rPr lang="en-US" dirty="0" smtClean="0"/>
              <a:t>including the major disease prevention and control programs, greatly facilitates resource allocation into single, comprehensive exercises. </a:t>
            </a:r>
          </a:p>
          <a:p>
            <a:pPr marL="1714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4000" dirty="0" smtClean="0"/>
              <a:t>Performance based contracting to incrementally replace block budget provider</a:t>
            </a:r>
            <a:r>
              <a:rPr lang="en-US" sz="4000" baseline="0" dirty="0" smtClean="0"/>
              <a:t> payment mechanism</a:t>
            </a:r>
          </a:p>
          <a:p>
            <a:pPr marL="1714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4000" dirty="0" smtClean="0"/>
              <a:t>Costing: straight forward</a:t>
            </a:r>
          </a:p>
          <a:p>
            <a:endParaRPr lang="en-US" dirty="0"/>
          </a:p>
        </p:txBody>
      </p:sp>
      <p:sp>
        <p:nvSpPr>
          <p:cNvPr id="4" name="Slide Number Placeholder 3"/>
          <p:cNvSpPr>
            <a:spLocks noGrp="1"/>
          </p:cNvSpPr>
          <p:nvPr>
            <p:ph type="sldNum" sz="quarter" idx="10"/>
          </p:nvPr>
        </p:nvSpPr>
        <p:spPr/>
        <p:txBody>
          <a:bodyPr/>
          <a:lstStyle/>
          <a:p>
            <a:pPr>
              <a:defRPr/>
            </a:pPr>
            <a:fld id="{BE9110E1-B206-468D-8618-6855C29AFA64}" type="slidenum">
              <a:rPr lang="en-US" smtClean="0"/>
              <a:pPr>
                <a:defRPr/>
              </a:pPr>
              <a:t>11</a:t>
            </a:fld>
            <a:endParaRPr lang="en-US"/>
          </a:p>
        </p:txBody>
      </p:sp>
    </p:spTree>
    <p:extLst>
      <p:ext uri="{BB962C8B-B14F-4D97-AF65-F5344CB8AC3E}">
        <p14:creationId xmlns:p14="http://schemas.microsoft.com/office/powerpoint/2010/main" val="172336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please mention that for the presentation the major provisions have</a:t>
            </a:r>
            <a:r>
              <a:rPr lang="en-US" baseline="0" dirty="0" smtClean="0"/>
              <a:t> been summarized under  4 overarching objectives of the Health Financing Policy and plan  is trying achieve.</a:t>
            </a:r>
            <a:endParaRPr lang="en-US" dirty="0"/>
          </a:p>
        </p:txBody>
      </p:sp>
      <p:sp>
        <p:nvSpPr>
          <p:cNvPr id="4" name="Slide Number Placeholder 3"/>
          <p:cNvSpPr>
            <a:spLocks noGrp="1"/>
          </p:cNvSpPr>
          <p:nvPr>
            <p:ph type="sldNum" sz="quarter" idx="10"/>
          </p:nvPr>
        </p:nvSpPr>
        <p:spPr/>
        <p:txBody>
          <a:bodyPr/>
          <a:lstStyle/>
          <a:p>
            <a:pPr>
              <a:defRPr/>
            </a:pPr>
            <a:fld id="{BE9110E1-B206-468D-8618-6855C29AFA64}" type="slidenum">
              <a:rPr lang="en-US" smtClean="0"/>
              <a:pPr>
                <a:defRPr/>
              </a:pPr>
              <a:t>12</a:t>
            </a:fld>
            <a:endParaRPr lang="en-US"/>
          </a:p>
        </p:txBody>
      </p:sp>
    </p:spTree>
    <p:extLst>
      <p:ext uri="{BB962C8B-B14F-4D97-AF65-F5344CB8AC3E}">
        <p14:creationId xmlns:p14="http://schemas.microsoft.com/office/powerpoint/2010/main" val="387593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Time</a:t>
            </a:r>
            <a:r>
              <a:rPr lang="en-US" baseline="0" dirty="0" smtClean="0"/>
              <a:t> for generating the necessary evidences may not be fully appreciated by senior management (given often times they come from medical background and the complication of health financing is not fully understood)  </a:t>
            </a:r>
            <a:endParaRPr lang="en-US" dirty="0"/>
          </a:p>
        </p:txBody>
      </p:sp>
      <p:sp>
        <p:nvSpPr>
          <p:cNvPr id="4" name="Slide Number Placeholder 3"/>
          <p:cNvSpPr>
            <a:spLocks noGrp="1"/>
          </p:cNvSpPr>
          <p:nvPr>
            <p:ph type="sldNum" sz="quarter" idx="10"/>
          </p:nvPr>
        </p:nvSpPr>
        <p:spPr/>
        <p:txBody>
          <a:bodyPr/>
          <a:lstStyle/>
          <a:p>
            <a:pPr>
              <a:defRPr/>
            </a:pPr>
            <a:fld id="{BE9110E1-B206-468D-8618-6855C29AFA64}" type="slidenum">
              <a:rPr lang="en-US" smtClean="0"/>
              <a:pPr>
                <a:defRPr/>
              </a:pPr>
              <a:t>13</a:t>
            </a:fld>
            <a:endParaRPr lang="en-US"/>
          </a:p>
        </p:txBody>
      </p:sp>
    </p:spTree>
    <p:extLst>
      <p:ext uri="{BB962C8B-B14F-4D97-AF65-F5344CB8AC3E}">
        <p14:creationId xmlns:p14="http://schemas.microsoft.com/office/powerpoint/2010/main" val="859264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746" name="Rectangle 906"/>
          <p:cNvSpPr>
            <a:spLocks noGrp="1" noChangeArrowheads="1"/>
          </p:cNvSpPr>
          <p:nvPr>
            <p:ph type="subTitle" idx="1"/>
          </p:nvPr>
        </p:nvSpPr>
        <p:spPr>
          <a:xfrm>
            <a:off x="1962150" y="3686175"/>
            <a:ext cx="5567363" cy="1060450"/>
          </a:xfrm>
        </p:spPr>
        <p:txBody>
          <a:bodyPr/>
          <a:lstStyle>
            <a:lvl1pPr marL="0" indent="0">
              <a:buFont typeface="Wingdings" pitchFamily="2" charset="2"/>
              <a:buNone/>
              <a:defRPr b="1">
                <a:solidFill>
                  <a:srgbClr val="000099"/>
                </a:solidFill>
              </a:defRPr>
            </a:lvl1pPr>
          </a:lstStyle>
          <a:p>
            <a:r>
              <a:rPr lang="en-US" smtClean="0"/>
              <a:t>Click to edit Master subtitle style</a:t>
            </a:r>
            <a:endParaRPr lang="en-US"/>
          </a:p>
        </p:txBody>
      </p:sp>
      <p:sp>
        <p:nvSpPr>
          <p:cNvPr id="36747" name="Rectangle 907"/>
          <p:cNvSpPr>
            <a:spLocks noGrp="1" noChangeArrowheads="1"/>
          </p:cNvSpPr>
          <p:nvPr>
            <p:ph type="dt" sz="half" idx="2"/>
          </p:nvPr>
        </p:nvSpPr>
        <p:spPr>
          <a:xfrm>
            <a:off x="3619500" y="5351463"/>
            <a:ext cx="1905000" cy="457200"/>
          </a:xfrm>
        </p:spPr>
        <p:txBody>
          <a:bodyPr/>
          <a:lstStyle>
            <a:lvl1pPr>
              <a:defRPr sz="1400"/>
            </a:lvl1pPr>
          </a:lstStyle>
          <a:p>
            <a:pPr>
              <a:defRPr/>
            </a:pPr>
            <a:endParaRPr lang="en-US"/>
          </a:p>
        </p:txBody>
      </p:sp>
      <p:grpSp>
        <p:nvGrpSpPr>
          <p:cNvPr id="36781" name="Group 941"/>
          <p:cNvGrpSpPr>
            <a:grpSpLocks/>
          </p:cNvGrpSpPr>
          <p:nvPr/>
        </p:nvGrpSpPr>
        <p:grpSpPr bwMode="auto">
          <a:xfrm>
            <a:off x="0" y="1066800"/>
            <a:ext cx="9144000" cy="152400"/>
            <a:chOff x="0" y="672"/>
            <a:chExt cx="5760" cy="96"/>
          </a:xfrm>
        </p:grpSpPr>
        <p:sp>
          <p:nvSpPr>
            <p:cNvPr id="36760" name="Rectangle 920"/>
            <p:cNvSpPr>
              <a:spLocks noChangeArrowheads="1"/>
            </p:cNvSpPr>
            <p:nvPr/>
          </p:nvSpPr>
          <p:spPr bwMode="ltGray">
            <a:xfrm>
              <a:off x="0" y="672"/>
              <a:ext cx="4992" cy="96"/>
            </a:xfrm>
            <a:prstGeom prst="rect">
              <a:avLst/>
            </a:prstGeom>
            <a:solidFill>
              <a:schemeClr val="folHlink"/>
            </a:solidFill>
            <a:ln w="9525">
              <a:noFill/>
              <a:miter lim="800000"/>
              <a:headEnd/>
              <a:tailEnd/>
            </a:ln>
            <a:effectLst/>
          </p:spPr>
          <p:txBody>
            <a:bodyPr wrap="none" anchor="ctr"/>
            <a:lstStyle/>
            <a:p>
              <a:endParaRPr lang="en-US"/>
            </a:p>
          </p:txBody>
        </p:sp>
        <p:sp>
          <p:nvSpPr>
            <p:cNvPr id="36761" name="Rectangle 921"/>
            <p:cNvSpPr>
              <a:spLocks noChangeArrowheads="1"/>
            </p:cNvSpPr>
            <p:nvPr/>
          </p:nvSpPr>
          <p:spPr bwMode="ltGray">
            <a:xfrm>
              <a:off x="4896" y="672"/>
              <a:ext cx="864" cy="96"/>
            </a:xfrm>
            <a:prstGeom prst="rect">
              <a:avLst/>
            </a:prstGeom>
            <a:solidFill>
              <a:srgbClr val="7AC142"/>
            </a:solidFill>
            <a:ln w="9525">
              <a:noFill/>
              <a:miter lim="800000"/>
              <a:headEnd/>
              <a:tailEnd/>
            </a:ln>
            <a:effectLst/>
          </p:spPr>
          <p:txBody>
            <a:bodyPr wrap="none" anchor="ctr"/>
            <a:lstStyle/>
            <a:p>
              <a:endParaRPr lang="en-US"/>
            </a:p>
          </p:txBody>
        </p:sp>
      </p:grpSp>
      <p:grpSp>
        <p:nvGrpSpPr>
          <p:cNvPr id="36780" name="Group 940"/>
          <p:cNvGrpSpPr>
            <a:grpSpLocks/>
          </p:cNvGrpSpPr>
          <p:nvPr/>
        </p:nvGrpSpPr>
        <p:grpSpPr bwMode="auto">
          <a:xfrm>
            <a:off x="0" y="6788150"/>
            <a:ext cx="9144000" cy="69850"/>
            <a:chOff x="0" y="4276"/>
            <a:chExt cx="5760" cy="44"/>
          </a:xfrm>
        </p:grpSpPr>
        <p:sp>
          <p:nvSpPr>
            <p:cNvPr id="36769" name="Rectangle 929"/>
            <p:cNvSpPr>
              <a:spLocks noChangeArrowheads="1"/>
            </p:cNvSpPr>
            <p:nvPr/>
          </p:nvSpPr>
          <p:spPr bwMode="ltGray">
            <a:xfrm>
              <a:off x="0" y="4276"/>
              <a:ext cx="4992" cy="44"/>
            </a:xfrm>
            <a:prstGeom prst="rect">
              <a:avLst/>
            </a:prstGeom>
            <a:solidFill>
              <a:schemeClr val="folHlink"/>
            </a:solidFill>
            <a:ln w="9525">
              <a:noFill/>
              <a:miter lim="800000"/>
              <a:headEnd/>
              <a:tailEnd/>
            </a:ln>
            <a:effectLst/>
          </p:spPr>
          <p:txBody>
            <a:bodyPr wrap="none" anchor="ctr"/>
            <a:lstStyle/>
            <a:p>
              <a:endParaRPr lang="en-US"/>
            </a:p>
          </p:txBody>
        </p:sp>
        <p:sp>
          <p:nvSpPr>
            <p:cNvPr id="36770" name="Rectangle 930"/>
            <p:cNvSpPr>
              <a:spLocks noChangeArrowheads="1"/>
            </p:cNvSpPr>
            <p:nvPr/>
          </p:nvSpPr>
          <p:spPr bwMode="ltGray">
            <a:xfrm>
              <a:off x="4896" y="4276"/>
              <a:ext cx="864" cy="44"/>
            </a:xfrm>
            <a:prstGeom prst="rect">
              <a:avLst/>
            </a:prstGeom>
            <a:solidFill>
              <a:srgbClr val="7AC142"/>
            </a:solidFill>
            <a:ln w="9525">
              <a:noFill/>
              <a:miter lim="800000"/>
              <a:headEnd/>
              <a:tailEnd/>
            </a:ln>
            <a:effectLst/>
          </p:spPr>
          <p:txBody>
            <a:bodyPr wrap="none" anchor="ctr"/>
            <a:lstStyle/>
            <a:p>
              <a:endParaRPr lang="en-US"/>
            </a:p>
          </p:txBody>
        </p:sp>
      </p:grpSp>
      <p:sp>
        <p:nvSpPr>
          <p:cNvPr id="36771" name="Rectangle 931"/>
          <p:cNvSpPr>
            <a:spLocks noChangeArrowheads="1"/>
          </p:cNvSpPr>
          <p:nvPr/>
        </p:nvSpPr>
        <p:spPr bwMode="ltGray">
          <a:xfrm>
            <a:off x="-1" y="5734050"/>
            <a:ext cx="2745582" cy="85725"/>
          </a:xfrm>
          <a:prstGeom prst="rect">
            <a:avLst/>
          </a:prstGeom>
          <a:gradFill rotWithShape="0">
            <a:gsLst>
              <a:gs pos="0">
                <a:schemeClr val="accent2"/>
              </a:gs>
              <a:gs pos="50000">
                <a:srgbClr val="9AFF67"/>
              </a:gs>
              <a:gs pos="100000">
                <a:schemeClr val="accent2"/>
              </a:gs>
            </a:gsLst>
            <a:lin ang="18900000" scaled="1"/>
          </a:gradFill>
          <a:ln w="9525">
            <a:noFill/>
            <a:miter lim="800000"/>
            <a:headEnd/>
            <a:tailEnd/>
          </a:ln>
          <a:effectLst/>
        </p:spPr>
        <p:txBody>
          <a:bodyPr wrap="none" anchor="ctr"/>
          <a:lstStyle/>
          <a:p>
            <a:endParaRPr lang="en-US"/>
          </a:p>
        </p:txBody>
      </p:sp>
      <p:sp>
        <p:nvSpPr>
          <p:cNvPr id="36745" name="Rectangle 905"/>
          <p:cNvSpPr>
            <a:spLocks noGrp="1" noChangeArrowheads="1"/>
          </p:cNvSpPr>
          <p:nvPr>
            <p:ph type="ctrTitle"/>
          </p:nvPr>
        </p:nvSpPr>
        <p:spPr>
          <a:xfrm>
            <a:off x="1524000" y="1619250"/>
            <a:ext cx="7483475" cy="1600200"/>
          </a:xfrm>
          <a:solidFill>
            <a:schemeClr val="bg1"/>
          </a:solidFill>
        </p:spPr>
        <p:txBody>
          <a:bodyPr/>
          <a:lstStyle>
            <a:lvl1pPr>
              <a:defRPr>
                <a:solidFill>
                  <a:srgbClr val="000066"/>
                </a:solidFill>
              </a:defRPr>
            </a:lvl1pPr>
          </a:lstStyle>
          <a:p>
            <a:r>
              <a:rPr lang="en-US" smtClean="0"/>
              <a:t>Click to edit Master title style</a:t>
            </a:r>
            <a:endParaRPr lang="en-US"/>
          </a:p>
        </p:txBody>
      </p:sp>
      <p:sp>
        <p:nvSpPr>
          <p:cNvPr id="36773" name="Rectangle 933"/>
          <p:cNvSpPr>
            <a:spLocks noChangeArrowheads="1"/>
          </p:cNvSpPr>
          <p:nvPr/>
        </p:nvSpPr>
        <p:spPr bwMode="ltGray">
          <a:xfrm>
            <a:off x="2065338" y="3429000"/>
            <a:ext cx="1905000" cy="85725"/>
          </a:xfrm>
          <a:prstGeom prst="rect">
            <a:avLst/>
          </a:prstGeom>
          <a:gradFill rotWithShape="0">
            <a:gsLst>
              <a:gs pos="0">
                <a:schemeClr val="accent2"/>
              </a:gs>
              <a:gs pos="50000">
                <a:srgbClr val="9AFF67"/>
              </a:gs>
              <a:gs pos="100000">
                <a:schemeClr val="accent2"/>
              </a:gs>
            </a:gsLst>
            <a:lin ang="18900000" scaled="1"/>
          </a:gradFill>
          <a:ln w="9525">
            <a:noFill/>
            <a:miter lim="800000"/>
            <a:headEnd/>
            <a:tailEnd/>
          </a:ln>
          <a:effectLst/>
        </p:spPr>
        <p:txBody>
          <a:bodyPr wrap="none" anchor="ctr"/>
          <a:lstStyle/>
          <a:p>
            <a:endParaRPr lang="en-US"/>
          </a:p>
        </p:txBody>
      </p:sp>
      <p:pic>
        <p:nvPicPr>
          <p:cNvPr id="36777" name="Picture 937" descr="Horizontal_Black_600"/>
          <p:cNvPicPr>
            <a:picLocks noChangeAspect="1" noChangeArrowheads="1"/>
          </p:cNvPicPr>
          <p:nvPr/>
        </p:nvPicPr>
        <p:blipFill>
          <a:blip r:embed="rId2"/>
          <a:srcRect/>
          <a:stretch>
            <a:fillRect/>
          </a:stretch>
        </p:blipFill>
        <p:spPr bwMode="auto">
          <a:xfrm>
            <a:off x="312738" y="225425"/>
            <a:ext cx="1930400" cy="574675"/>
          </a:xfrm>
          <a:prstGeom prst="rect">
            <a:avLst/>
          </a:prstGeom>
          <a:noFill/>
        </p:spPr>
      </p:pic>
      <p:sp>
        <p:nvSpPr>
          <p:cNvPr id="17" name="Text Box 7"/>
          <p:cNvSpPr txBox="1">
            <a:spLocks noChangeArrowheads="1"/>
          </p:cNvSpPr>
          <p:nvPr/>
        </p:nvSpPr>
        <p:spPr bwMode="auto">
          <a:xfrm>
            <a:off x="438150" y="5838825"/>
            <a:ext cx="2428874" cy="846386"/>
          </a:xfrm>
          <a:prstGeom prst="rect">
            <a:avLst/>
          </a:prstGeom>
          <a:noFill/>
          <a:ln w="9525">
            <a:noFill/>
            <a:miter lim="800000"/>
            <a:headEnd/>
            <a:tailEnd/>
          </a:ln>
          <a:effectLst/>
        </p:spPr>
        <p:txBody>
          <a:bodyPr wrap="square">
            <a:spAutoFit/>
          </a:bodyPr>
          <a:lstStyle/>
          <a:p>
            <a:r>
              <a:rPr lang="en-US" sz="700" b="1" dirty="0" err="1">
                <a:latin typeface="GillSans" pitchFamily="34" charset="0"/>
                <a:cs typeface="Arial" charset="0"/>
              </a:rPr>
              <a:t>Abt</a:t>
            </a:r>
            <a:r>
              <a:rPr lang="en-US" sz="700" b="1" dirty="0">
                <a:latin typeface="GillSans" pitchFamily="34" charset="0"/>
                <a:cs typeface="Arial" charset="0"/>
              </a:rPr>
              <a:t> Associates Inc.</a:t>
            </a:r>
            <a:r>
              <a:rPr lang="en-US" sz="700" dirty="0">
                <a:latin typeface="GillSans" pitchFamily="34" charset="0"/>
                <a:sym typeface="Wingdings" pitchFamily="2" charset="2"/>
              </a:rPr>
              <a:t> </a:t>
            </a:r>
            <a:r>
              <a:rPr lang="fr-FR" sz="700" i="1" dirty="0">
                <a:latin typeface="GillSans" pitchFamily="34" charset="0"/>
              </a:rPr>
              <a:t> </a:t>
            </a:r>
            <a:endParaRPr lang="en-US" sz="700" dirty="0">
              <a:latin typeface="GillSans" pitchFamily="34" charset="0"/>
            </a:endParaRPr>
          </a:p>
          <a:p>
            <a:r>
              <a:rPr lang="en-US" sz="700" i="1" dirty="0">
                <a:latin typeface="GillSans" pitchFamily="34" charset="0"/>
                <a:cs typeface="Arial" charset="0"/>
              </a:rPr>
              <a:t>In collaboration with:</a:t>
            </a:r>
            <a:r>
              <a:rPr lang="en-US" sz="700" dirty="0">
                <a:latin typeface="GillSans" pitchFamily="34" charset="0"/>
              </a:rPr>
              <a:t/>
            </a:r>
            <a:br>
              <a:rPr lang="en-US" sz="700" dirty="0">
                <a:latin typeface="GillSans" pitchFamily="34" charset="0"/>
              </a:rPr>
            </a:br>
            <a:r>
              <a:rPr lang="en-US" sz="700" dirty="0">
                <a:solidFill>
                  <a:srgbClr val="7AC142"/>
                </a:solidFill>
                <a:latin typeface="GillSans" pitchFamily="34" charset="0"/>
                <a:sym typeface="Wingdings" pitchFamily="2" charset="2"/>
              </a:rPr>
              <a:t>I</a:t>
            </a:r>
            <a:r>
              <a:rPr lang="en-US" sz="700" dirty="0">
                <a:solidFill>
                  <a:schemeClr val="hlink"/>
                </a:solidFill>
                <a:latin typeface="GillSans" pitchFamily="34" charset="0"/>
              </a:rPr>
              <a:t> </a:t>
            </a:r>
            <a:r>
              <a:rPr lang="en-US" sz="700" dirty="0">
                <a:latin typeface="GillSans" pitchFamily="34" charset="0"/>
              </a:rPr>
              <a:t>Aga Khan Foundation </a:t>
            </a:r>
            <a:r>
              <a:rPr lang="en-US" sz="700" dirty="0">
                <a:solidFill>
                  <a:srgbClr val="7AC142"/>
                </a:solidFill>
                <a:latin typeface="GillSans" pitchFamily="34" charset="0"/>
                <a:sym typeface="Wingdings" pitchFamily="2" charset="2"/>
              </a:rPr>
              <a:t>I</a:t>
            </a:r>
            <a:r>
              <a:rPr lang="en-US" sz="700" dirty="0">
                <a:latin typeface="GillSans" pitchFamily="34" charset="0"/>
              </a:rPr>
              <a:t> </a:t>
            </a:r>
            <a:r>
              <a:rPr lang="en-US" sz="700" dirty="0" err="1">
                <a:latin typeface="GillSans" pitchFamily="34" charset="0"/>
              </a:rPr>
              <a:t>Bitrán</a:t>
            </a:r>
            <a:r>
              <a:rPr lang="en-US" sz="700" dirty="0">
                <a:latin typeface="GillSans" pitchFamily="34" charset="0"/>
              </a:rPr>
              <a:t> y </a:t>
            </a:r>
            <a:r>
              <a:rPr lang="en-US" sz="700" dirty="0" err="1">
                <a:latin typeface="GillSans" pitchFamily="34" charset="0"/>
              </a:rPr>
              <a:t>Asociados</a:t>
            </a:r>
            <a:r>
              <a:rPr lang="en-US" sz="700" dirty="0">
                <a:latin typeface="GillSans" pitchFamily="34" charset="0"/>
              </a:rPr>
              <a:t> </a:t>
            </a:r>
            <a:br>
              <a:rPr lang="en-US" sz="700" dirty="0">
                <a:latin typeface="GillSans" pitchFamily="34" charset="0"/>
              </a:rPr>
            </a:br>
            <a:r>
              <a:rPr lang="en-US" sz="700" dirty="0">
                <a:solidFill>
                  <a:srgbClr val="7AC142"/>
                </a:solidFill>
                <a:latin typeface="GillSans" pitchFamily="34" charset="0"/>
                <a:sym typeface="Wingdings" pitchFamily="2" charset="2"/>
              </a:rPr>
              <a:t>I</a:t>
            </a:r>
            <a:r>
              <a:rPr lang="en-US" sz="700" dirty="0">
                <a:latin typeface="GillSans" pitchFamily="34" charset="0"/>
              </a:rPr>
              <a:t> BRAC University </a:t>
            </a:r>
            <a:r>
              <a:rPr lang="en-US" sz="700" dirty="0">
                <a:solidFill>
                  <a:srgbClr val="7AC142"/>
                </a:solidFill>
                <a:latin typeface="GillSans" pitchFamily="34" charset="0"/>
                <a:sym typeface="Wingdings" pitchFamily="2" charset="2"/>
              </a:rPr>
              <a:t>I</a:t>
            </a:r>
            <a:r>
              <a:rPr lang="en-US" sz="700" dirty="0">
                <a:latin typeface="GillSans" pitchFamily="34" charset="0"/>
              </a:rPr>
              <a:t> Broad Branch Associates </a:t>
            </a:r>
            <a:br>
              <a:rPr lang="en-US" sz="700" dirty="0">
                <a:latin typeface="GillSans" pitchFamily="34" charset="0"/>
              </a:rPr>
            </a:br>
            <a:r>
              <a:rPr lang="en-US" sz="700" dirty="0">
                <a:solidFill>
                  <a:srgbClr val="7AC142"/>
                </a:solidFill>
                <a:latin typeface="GillSans" pitchFamily="34" charset="0"/>
              </a:rPr>
              <a:t>I</a:t>
            </a:r>
            <a:r>
              <a:rPr lang="en-US" sz="700" dirty="0">
                <a:latin typeface="GillSans" pitchFamily="34" charset="0"/>
              </a:rPr>
              <a:t> Deloitte Consulting, LLP </a:t>
            </a:r>
            <a:r>
              <a:rPr lang="en-US" sz="700" dirty="0">
                <a:solidFill>
                  <a:srgbClr val="7AC142"/>
                </a:solidFill>
                <a:latin typeface="GillSans" pitchFamily="34" charset="0"/>
                <a:sym typeface="Wingdings" pitchFamily="2" charset="2"/>
              </a:rPr>
              <a:t>I</a:t>
            </a:r>
            <a:r>
              <a:rPr lang="en-US" sz="700" dirty="0">
                <a:latin typeface="GillSans" pitchFamily="34" charset="0"/>
              </a:rPr>
              <a:t> Forum One Communications </a:t>
            </a:r>
            <a:br>
              <a:rPr lang="en-US" sz="700" dirty="0">
                <a:latin typeface="GillSans" pitchFamily="34" charset="0"/>
              </a:rPr>
            </a:br>
            <a:r>
              <a:rPr lang="en-US" sz="700" dirty="0">
                <a:solidFill>
                  <a:srgbClr val="7AC142"/>
                </a:solidFill>
                <a:latin typeface="GillSans" pitchFamily="34" charset="0"/>
                <a:sym typeface="Wingdings" pitchFamily="2" charset="2"/>
              </a:rPr>
              <a:t>I</a:t>
            </a:r>
            <a:r>
              <a:rPr lang="en-US" sz="700" dirty="0">
                <a:latin typeface="GillSans" pitchFamily="34" charset="0"/>
              </a:rPr>
              <a:t> RTI International </a:t>
            </a:r>
            <a:r>
              <a:rPr lang="en-US" sz="700" dirty="0">
                <a:solidFill>
                  <a:srgbClr val="7AC142"/>
                </a:solidFill>
                <a:latin typeface="GillSans" pitchFamily="34" charset="0"/>
                <a:sym typeface="Wingdings" pitchFamily="2" charset="2"/>
              </a:rPr>
              <a:t>I</a:t>
            </a:r>
            <a:r>
              <a:rPr lang="en-US" sz="700" dirty="0">
                <a:latin typeface="GillSans" pitchFamily="34" charset="0"/>
              </a:rPr>
              <a:t> Training Resources Group </a:t>
            </a:r>
          </a:p>
          <a:p>
            <a:pPr>
              <a:buFont typeface="Wingdings" pitchFamily="2" charset="2"/>
              <a:buNone/>
            </a:pPr>
            <a:r>
              <a:rPr lang="en-US" sz="700" dirty="0">
                <a:solidFill>
                  <a:srgbClr val="7AC142"/>
                </a:solidFill>
                <a:latin typeface="GillSans" pitchFamily="34" charset="0"/>
                <a:sym typeface="Wingdings" pitchFamily="2" charset="2"/>
              </a:rPr>
              <a:t>I</a:t>
            </a:r>
            <a:r>
              <a:rPr lang="en-US" sz="700" dirty="0">
                <a:latin typeface="GillSans" pitchFamily="34" charset="0"/>
              </a:rPr>
              <a:t> Tulane University’s School of Public Health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63" y="5907882"/>
            <a:ext cx="457200" cy="457200"/>
          </a:xfrm>
          <a:prstGeom prst="rect">
            <a:avLst/>
          </a:prstGeom>
        </p:spPr>
      </p:pic>
      <p:sp>
        <p:nvSpPr>
          <p:cNvPr id="4" name="Rectangle 3"/>
          <p:cNvSpPr/>
          <p:nvPr/>
        </p:nvSpPr>
        <p:spPr bwMode="auto">
          <a:xfrm>
            <a:off x="180975" y="6196013"/>
            <a:ext cx="195263" cy="457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grpSp>
        <p:nvGrpSpPr>
          <p:cNvPr id="5" name="Group 4"/>
          <p:cNvGrpSpPr/>
          <p:nvPr/>
        </p:nvGrpSpPr>
        <p:grpSpPr>
          <a:xfrm>
            <a:off x="7487727" y="290978"/>
            <a:ext cx="1587854" cy="622282"/>
            <a:chOff x="7487727" y="290978"/>
            <a:chExt cx="1587854" cy="622282"/>
          </a:xfrm>
        </p:grpSpPr>
        <p:pic>
          <p:nvPicPr>
            <p:cNvPr id="36776" name="Picture 936" descr="Logo5_10B copy"/>
            <p:cNvPicPr>
              <a:picLocks noChangeAspect="1" noChangeArrowheads="1"/>
            </p:cNvPicPr>
            <p:nvPr/>
          </p:nvPicPr>
          <p:blipFill>
            <a:blip r:embed="rId4"/>
            <a:srcRect/>
            <a:stretch>
              <a:fillRect/>
            </a:stretch>
          </p:blipFill>
          <p:spPr bwMode="auto">
            <a:xfrm rot="5400000">
              <a:off x="8081007" y="-142717"/>
              <a:ext cx="509121" cy="1376512"/>
            </a:xfrm>
            <a:prstGeom prst="rect">
              <a:avLst/>
            </a:prstGeom>
            <a:noFill/>
          </p:spPr>
        </p:pic>
        <p:sp>
          <p:nvSpPr>
            <p:cNvPr id="2" name="TextBox 1"/>
            <p:cNvSpPr txBox="1"/>
            <p:nvPr userDrawn="1"/>
          </p:nvSpPr>
          <p:spPr>
            <a:xfrm>
              <a:off x="7487727" y="690122"/>
              <a:ext cx="1587854" cy="223138"/>
            </a:xfrm>
            <a:prstGeom prst="rect">
              <a:avLst/>
            </a:prstGeom>
            <a:noFill/>
          </p:spPr>
          <p:txBody>
            <a:bodyPr wrap="square" rtlCol="0">
              <a:spAutoFit/>
            </a:bodyPr>
            <a:lstStyle/>
            <a:p>
              <a:pPr algn="ctr"/>
              <a:r>
                <a:rPr lang="en-US" sz="850" dirty="0" smtClean="0">
                  <a:solidFill>
                    <a:srgbClr val="777777"/>
                  </a:solidFill>
                  <a:latin typeface="Gill Sans MT" pitchFamily="34" charset="0"/>
                </a:rPr>
                <a:t>better systems, better health</a:t>
              </a:r>
              <a:endParaRPr lang="en-US" sz="850" dirty="0">
                <a:solidFill>
                  <a:srgbClr val="777777"/>
                </a:solidFill>
                <a:latin typeface="Gill Sans MT"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E9D5D5-DA45-4397-9E61-8272AE69D7C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18859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152400"/>
            <a:ext cx="55054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DF2C2C-D373-4ECE-90CC-C863441DC12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3000" y="1981200"/>
            <a:ext cx="7391400" cy="41148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685800" y="6477000"/>
            <a:ext cx="2286000" cy="2286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477000"/>
            <a:ext cx="3475038" cy="2286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77000"/>
            <a:ext cx="2286000" cy="228600"/>
          </a:xfrm>
        </p:spPr>
        <p:txBody>
          <a:bodyPr/>
          <a:lstStyle>
            <a:lvl1pPr>
              <a:defRPr/>
            </a:lvl1pPr>
          </a:lstStyle>
          <a:p>
            <a:pPr>
              <a:defRPr/>
            </a:pPr>
            <a:fld id="{F6702DEF-1D64-471A-9F9E-8E284ECD559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1E53EA-04E2-4997-B06F-B13AB47D465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87F1E1-5157-46C8-812F-70AD2CDE6F6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0D28419-C7AF-4CD8-B16F-8F328322543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DAFACF2-1416-4D14-BF01-8AF3BCE5193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34D872C-9FF9-4797-9711-1C665C44EDA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8C012A5-51B0-43BA-BC8E-83A969CDC7D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770497D-9652-4347-8EE9-BC58A11D637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782428D-B27A-4307-8564-C80EC36FE11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7" name="Rectangle 919"/>
          <p:cNvSpPr>
            <a:spLocks noChangeArrowheads="1"/>
          </p:cNvSpPr>
          <p:nvPr/>
        </p:nvSpPr>
        <p:spPr bwMode="ltGray">
          <a:xfrm>
            <a:off x="0" y="0"/>
            <a:ext cx="304800" cy="6858000"/>
          </a:xfrm>
          <a:prstGeom prst="rect">
            <a:avLst/>
          </a:prstGeom>
          <a:gradFill rotWithShape="0">
            <a:gsLst>
              <a:gs pos="0">
                <a:schemeClr val="accent1"/>
              </a:gs>
              <a:gs pos="100000">
                <a:schemeClr val="accent2"/>
              </a:gs>
            </a:gsLst>
            <a:lin ang="18900000" scaled="1"/>
          </a:gradFill>
          <a:ln w="9525">
            <a:noFill/>
            <a:miter lim="800000"/>
            <a:headEnd/>
            <a:tailEnd/>
          </a:ln>
          <a:effectLst/>
        </p:spPr>
        <p:txBody>
          <a:bodyPr wrap="none" anchor="ctr"/>
          <a:lstStyle/>
          <a:p>
            <a:endParaRPr lang="en-US"/>
          </a:p>
        </p:txBody>
      </p:sp>
      <p:sp>
        <p:nvSpPr>
          <p:cNvPr id="23434" name="Rectangle 906"/>
          <p:cNvSpPr>
            <a:spLocks noGrp="1" noChangeArrowheads="1"/>
          </p:cNvSpPr>
          <p:nvPr>
            <p:ph type="body" idx="1"/>
          </p:nvPr>
        </p:nvSpPr>
        <p:spPr bwMode="auto">
          <a:xfrm>
            <a:off x="1143000" y="1981200"/>
            <a:ext cx="7391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435" name="Rectangle 907"/>
          <p:cNvSpPr>
            <a:spLocks noGrp="1" noChangeArrowheads="1"/>
          </p:cNvSpPr>
          <p:nvPr>
            <p:ph type="dt" sz="half" idx="2"/>
          </p:nvPr>
        </p:nvSpPr>
        <p:spPr bwMode="auto">
          <a:xfrm>
            <a:off x="6858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en-US"/>
          </a:p>
        </p:txBody>
      </p:sp>
      <p:sp>
        <p:nvSpPr>
          <p:cNvPr id="23436" name="Rectangle 908"/>
          <p:cNvSpPr>
            <a:spLocks noGrp="1" noChangeArrowheads="1"/>
          </p:cNvSpPr>
          <p:nvPr>
            <p:ph type="ftr" sz="quarter" idx="3"/>
          </p:nvPr>
        </p:nvSpPr>
        <p:spPr bwMode="auto">
          <a:xfrm>
            <a:off x="3124200" y="6477000"/>
            <a:ext cx="34750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p>
        </p:txBody>
      </p:sp>
      <p:sp>
        <p:nvSpPr>
          <p:cNvPr id="23437" name="Rectangle 909"/>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F6702DEF-1D64-471A-9F9E-8E284ECD5593}" type="slidenum">
              <a:rPr lang="en-US" smtClean="0"/>
              <a:pPr>
                <a:defRPr/>
              </a:pPr>
              <a:t>‹#›</a:t>
            </a:fld>
            <a:endParaRPr lang="en-US"/>
          </a:p>
        </p:txBody>
      </p:sp>
      <p:sp>
        <p:nvSpPr>
          <p:cNvPr id="23433" name="Rectangle 905"/>
          <p:cNvSpPr>
            <a:spLocks noGrp="1" noChangeArrowheads="1"/>
          </p:cNvSpPr>
          <p:nvPr>
            <p:ph type="title"/>
          </p:nvPr>
        </p:nvSpPr>
        <p:spPr bwMode="auto">
          <a:xfrm>
            <a:off x="1143000" y="152400"/>
            <a:ext cx="7543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23456" name="Group 928"/>
          <p:cNvGrpSpPr>
            <a:grpSpLocks/>
          </p:cNvGrpSpPr>
          <p:nvPr/>
        </p:nvGrpSpPr>
        <p:grpSpPr bwMode="auto">
          <a:xfrm>
            <a:off x="0" y="1600200"/>
            <a:ext cx="9144000" cy="152400"/>
            <a:chOff x="0" y="1008"/>
            <a:chExt cx="5760" cy="96"/>
          </a:xfrm>
        </p:grpSpPr>
        <p:sp>
          <p:nvSpPr>
            <p:cNvPr id="23449" name="Rectangle 921"/>
            <p:cNvSpPr>
              <a:spLocks noChangeArrowheads="1"/>
            </p:cNvSpPr>
            <p:nvPr/>
          </p:nvSpPr>
          <p:spPr bwMode="ltGray">
            <a:xfrm>
              <a:off x="0" y="1008"/>
              <a:ext cx="4992" cy="96"/>
            </a:xfrm>
            <a:prstGeom prst="rect">
              <a:avLst/>
            </a:prstGeom>
            <a:solidFill>
              <a:schemeClr val="folHlink"/>
            </a:solidFill>
            <a:ln w="9525">
              <a:noFill/>
              <a:miter lim="800000"/>
              <a:headEnd/>
              <a:tailEnd/>
            </a:ln>
            <a:effectLst/>
          </p:spPr>
          <p:txBody>
            <a:bodyPr wrap="none" anchor="ctr"/>
            <a:lstStyle/>
            <a:p>
              <a:endParaRPr lang="en-US"/>
            </a:p>
          </p:txBody>
        </p:sp>
        <p:sp>
          <p:nvSpPr>
            <p:cNvPr id="23450" name="Rectangle 922"/>
            <p:cNvSpPr>
              <a:spLocks noChangeArrowheads="1"/>
            </p:cNvSpPr>
            <p:nvPr/>
          </p:nvSpPr>
          <p:spPr bwMode="ltGray">
            <a:xfrm>
              <a:off x="4896" y="1008"/>
              <a:ext cx="864" cy="96"/>
            </a:xfrm>
            <a:prstGeom prst="rect">
              <a:avLst/>
            </a:prstGeom>
            <a:solidFill>
              <a:srgbClr val="7AC142"/>
            </a:solidFill>
            <a:ln w="9525">
              <a:noFill/>
              <a:miter lim="800000"/>
              <a:headEnd/>
              <a:tailEnd/>
            </a:ln>
            <a:effectLst/>
          </p:spPr>
          <p:txBody>
            <a:bodyPr wrap="none" anchor="ctr"/>
            <a:lstStyle/>
            <a:p>
              <a:endParaRPr lang="en-US"/>
            </a:p>
          </p:txBody>
        </p:sp>
      </p:grpSp>
      <p:grpSp>
        <p:nvGrpSpPr>
          <p:cNvPr id="23457" name="Group 929"/>
          <p:cNvGrpSpPr>
            <a:grpSpLocks/>
          </p:cNvGrpSpPr>
          <p:nvPr/>
        </p:nvGrpSpPr>
        <p:grpSpPr bwMode="auto">
          <a:xfrm>
            <a:off x="0" y="6781800"/>
            <a:ext cx="9144000" cy="76200"/>
            <a:chOff x="0" y="4272"/>
            <a:chExt cx="5760" cy="48"/>
          </a:xfrm>
        </p:grpSpPr>
        <p:sp>
          <p:nvSpPr>
            <p:cNvPr id="23452" name="Rectangle 924"/>
            <p:cNvSpPr>
              <a:spLocks noChangeArrowheads="1"/>
            </p:cNvSpPr>
            <p:nvPr/>
          </p:nvSpPr>
          <p:spPr bwMode="ltGray">
            <a:xfrm>
              <a:off x="0" y="4272"/>
              <a:ext cx="4992" cy="48"/>
            </a:xfrm>
            <a:prstGeom prst="rect">
              <a:avLst/>
            </a:prstGeom>
            <a:solidFill>
              <a:schemeClr val="folHlink"/>
            </a:solidFill>
            <a:ln w="9525">
              <a:noFill/>
              <a:miter lim="800000"/>
              <a:headEnd/>
              <a:tailEnd/>
            </a:ln>
            <a:effectLst/>
          </p:spPr>
          <p:txBody>
            <a:bodyPr wrap="none" anchor="ctr"/>
            <a:lstStyle/>
            <a:p>
              <a:endParaRPr lang="en-US"/>
            </a:p>
          </p:txBody>
        </p:sp>
        <p:sp>
          <p:nvSpPr>
            <p:cNvPr id="23453" name="Rectangle 925"/>
            <p:cNvSpPr>
              <a:spLocks noChangeArrowheads="1"/>
            </p:cNvSpPr>
            <p:nvPr/>
          </p:nvSpPr>
          <p:spPr bwMode="ltGray">
            <a:xfrm>
              <a:off x="4896" y="4272"/>
              <a:ext cx="864" cy="48"/>
            </a:xfrm>
            <a:prstGeom prst="rect">
              <a:avLst/>
            </a:prstGeom>
            <a:solidFill>
              <a:srgbClr val="7AC142"/>
            </a:solidFill>
            <a:ln w="9525">
              <a:noFill/>
              <a:miter lim="800000"/>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2pPr>
      <a:lvl3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3pPr>
      <a:lvl4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4pPr>
      <a:lvl5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5pPr>
      <a:lvl6pPr marL="4572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6pPr>
      <a:lvl7pPr marL="9144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7pPr>
      <a:lvl8pPr marL="13716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8pPr>
      <a:lvl9pPr marL="18288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9pPr>
    </p:titleStyle>
    <p:bodyStyle>
      <a:lvl1pPr marL="342900" indent="-342900" algn="l" rtl="0" eaLnBrk="1" fontAlgn="base" hangingPunct="1">
        <a:spcBef>
          <a:spcPct val="20000"/>
        </a:spcBef>
        <a:spcAft>
          <a:spcPct val="0"/>
        </a:spcAft>
        <a:buClr>
          <a:srgbClr val="7AC142"/>
        </a:buClr>
        <a:buSzPct val="8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AC142"/>
        </a:buClr>
        <a:buSzPct val="85000"/>
        <a:buFont typeface="Wingdings" pitchFamily="2" charset="2"/>
        <a:buChar char="n"/>
        <a:defRPr sz="2400">
          <a:solidFill>
            <a:schemeClr val="tx1"/>
          </a:solidFill>
          <a:latin typeface="+mn-lt"/>
          <a:cs typeface="+mn-cs"/>
        </a:defRPr>
      </a:lvl2pPr>
      <a:lvl3pPr marL="1143000" indent="-228600" algn="l" rtl="0" eaLnBrk="1" fontAlgn="base" hangingPunct="1">
        <a:spcBef>
          <a:spcPct val="20000"/>
        </a:spcBef>
        <a:spcAft>
          <a:spcPct val="0"/>
        </a:spcAft>
        <a:buClr>
          <a:srgbClr val="7AC142"/>
        </a:buClr>
        <a:buSzPct val="85000"/>
        <a:buFont typeface="Wingdings" pitchFamily="2" charset="2"/>
        <a:buChar char="n"/>
        <a:defRPr sz="2000">
          <a:solidFill>
            <a:schemeClr val="tx1"/>
          </a:solidFill>
          <a:latin typeface="+mn-lt"/>
          <a:cs typeface="+mn-cs"/>
        </a:defRPr>
      </a:lvl3pPr>
      <a:lvl4pPr marL="1600200" indent="-228600" algn="l" rtl="0" eaLnBrk="1" fontAlgn="base" hangingPunct="1">
        <a:spcBef>
          <a:spcPct val="20000"/>
        </a:spcBef>
        <a:spcAft>
          <a:spcPct val="0"/>
        </a:spcAft>
        <a:buClr>
          <a:srgbClr val="7AC142"/>
        </a:buClr>
        <a:buSzPct val="85000"/>
        <a:buFont typeface="Wingdings" pitchFamily="2" charset="2"/>
        <a:buChar char="n"/>
        <a:defRPr>
          <a:solidFill>
            <a:schemeClr val="tx1"/>
          </a:solidFill>
          <a:latin typeface="+mn-lt"/>
          <a:cs typeface="+mn-cs"/>
        </a:defRPr>
      </a:lvl4pPr>
      <a:lvl5pPr marL="20574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5pPr>
      <a:lvl6pPr marL="25146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6pPr>
      <a:lvl7pPr marL="29718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7pPr>
      <a:lvl8pPr marL="34290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8pPr>
      <a:lvl9pPr marL="38862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ubTitle" idx="1"/>
          </p:nvPr>
        </p:nvSpPr>
        <p:spPr>
          <a:xfrm>
            <a:off x="1976266" y="3524730"/>
            <a:ext cx="6236242" cy="2248182"/>
          </a:xfrm>
        </p:spPr>
        <p:txBody>
          <a:bodyPr/>
          <a:lstStyle/>
          <a:p>
            <a:pPr>
              <a:spcBef>
                <a:spcPts val="0"/>
              </a:spcBef>
            </a:pPr>
            <a:r>
              <a:rPr lang="en-US" sz="2400" dirty="0" smtClean="0"/>
              <a:t>Better </a:t>
            </a:r>
            <a:r>
              <a:rPr lang="en-US" sz="2400" dirty="0"/>
              <a:t>Health Systems: Strategies that Work</a:t>
            </a:r>
          </a:p>
          <a:p>
            <a:pPr>
              <a:spcBef>
                <a:spcPts val="0"/>
              </a:spcBef>
            </a:pPr>
            <a:r>
              <a:rPr lang="en-US" sz="2400" b="0" dirty="0"/>
              <a:t>Presentation Series at the Global Health </a:t>
            </a:r>
            <a:r>
              <a:rPr lang="en-US" sz="2400" b="0" dirty="0" smtClean="0"/>
              <a:t>Council</a:t>
            </a:r>
          </a:p>
          <a:p>
            <a:endParaRPr lang="en-US" sz="1900" b="0" dirty="0"/>
          </a:p>
          <a:p>
            <a:pPr>
              <a:lnSpc>
                <a:spcPct val="90000"/>
              </a:lnSpc>
            </a:pPr>
            <a:endParaRPr lang="en-US" sz="1900" dirty="0" smtClean="0"/>
          </a:p>
          <a:p>
            <a:pPr>
              <a:lnSpc>
                <a:spcPct val="90000"/>
              </a:lnSpc>
            </a:pPr>
            <a:r>
              <a:rPr lang="en-US" sz="1600" dirty="0"/>
              <a:t>Tesfaye D. </a:t>
            </a:r>
            <a:r>
              <a:rPr lang="en-US" sz="1600" dirty="0" err="1"/>
              <a:t>Ashagari</a:t>
            </a:r>
            <a:r>
              <a:rPr lang="en-US" sz="1600" dirty="0"/>
              <a:t> and Catherine </a:t>
            </a:r>
            <a:r>
              <a:rPr lang="en-US" sz="1600" dirty="0"/>
              <a:t>Connor</a:t>
            </a:r>
            <a:endParaRPr lang="en-US" sz="1600" dirty="0"/>
          </a:p>
          <a:p>
            <a:pPr>
              <a:lnSpc>
                <a:spcPct val="90000"/>
              </a:lnSpc>
            </a:pPr>
            <a:r>
              <a:rPr lang="en-US" sz="1200" dirty="0">
                <a:latin typeface="Arial Narrow" pitchFamily="34" charset="0"/>
              </a:rPr>
              <a:t>February  7, </a:t>
            </a:r>
            <a:r>
              <a:rPr lang="en-US" sz="1200" dirty="0" smtClean="0">
                <a:latin typeface="Arial Narrow" pitchFamily="34" charset="0"/>
              </a:rPr>
              <a:t>2012</a:t>
            </a:r>
            <a:endParaRPr lang="en-US" sz="2400" dirty="0" smtClean="0"/>
          </a:p>
        </p:txBody>
      </p:sp>
      <p:sp>
        <p:nvSpPr>
          <p:cNvPr id="4098" name="Rectangle 6"/>
          <p:cNvSpPr>
            <a:spLocks noGrp="1" noChangeArrowheads="1"/>
          </p:cNvSpPr>
          <p:nvPr>
            <p:ph type="ctrTitle"/>
          </p:nvPr>
        </p:nvSpPr>
        <p:spPr>
          <a:xfrm>
            <a:off x="1234440" y="1563624"/>
            <a:ext cx="7773035" cy="1655826"/>
          </a:xfrm>
        </p:spPr>
        <p:txBody>
          <a:bodyPr/>
          <a:lstStyle/>
          <a:p>
            <a:pPr eaLnBrk="1" hangingPunct="1"/>
            <a:r>
              <a:rPr lang="en-US" sz="3600" dirty="0" smtClean="0"/>
              <a:t>Lessons Learned from Health Financing Reform in Liberia</a:t>
            </a:r>
            <a:r>
              <a:rPr lang="en-US" dirty="0" smtClean="0"/>
              <a:t/>
            </a:r>
            <a:br>
              <a:rPr lang="en-US" dirty="0" smtClean="0"/>
            </a:br>
            <a:endParaRPr lang="en-US" dirty="0" smtClean="0"/>
          </a:p>
        </p:txBody>
      </p:sp>
      <p:sp>
        <p:nvSpPr>
          <p:cNvPr id="4101" name="Text Box 5"/>
          <p:cNvSpPr txBox="1">
            <a:spLocks noChangeArrowheads="1"/>
          </p:cNvSpPr>
          <p:nvPr/>
        </p:nvSpPr>
        <p:spPr bwMode="auto">
          <a:xfrm>
            <a:off x="0" y="5791200"/>
            <a:ext cx="1524000" cy="457200"/>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Systems 20/20 </a:t>
            </a:r>
            <a:r>
              <a:rPr lang="en-US" dirty="0" smtClean="0"/>
              <a:t/>
            </a:r>
            <a:br>
              <a:rPr lang="en-US" dirty="0" smtClean="0"/>
            </a:br>
            <a:r>
              <a:rPr lang="en-US" dirty="0" smtClean="0"/>
              <a:t>Strategy Implementation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6100017"/>
              </p:ext>
            </p:extLst>
          </p:nvPr>
        </p:nvGraphicFramePr>
        <p:xfrm>
          <a:off x="720307" y="1933509"/>
          <a:ext cx="4852358"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18" name="Picture 2" descr="H:\IHA\HS 2020\website photos\Liberia\NHA Workshop Dec 09 Senauer\Dep Minister Varpliah_NHA Liberia_Dec2009.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5267"/>
          <a:stretch/>
        </p:blipFill>
        <p:spPr bwMode="auto">
          <a:xfrm>
            <a:off x="5119017" y="2446670"/>
            <a:ext cx="3805091" cy="33680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1837755"/>
            <a:ext cx="5614587" cy="4708981"/>
          </a:xfrm>
          <a:prstGeom prst="rect">
            <a:avLst/>
          </a:prstGeom>
          <a:solidFill>
            <a:srgbClr val="FBFBC7"/>
          </a:solidFill>
        </p:spPr>
        <p:txBody>
          <a:bodyPr wrap="square" rtlCol="0">
            <a:spAutoFit/>
          </a:bodyPr>
          <a:lstStyle/>
          <a:p>
            <a:pPr algn="ctr"/>
            <a:r>
              <a:rPr lang="en-US" sz="2200" dirty="0" smtClean="0">
                <a:latin typeface="Arial" pitchFamily="34" charset="0"/>
                <a:cs typeface="Arial" pitchFamily="34" charset="0"/>
              </a:rPr>
              <a:t>Capacity Building to Sustain Implementation of the New Policy</a:t>
            </a:r>
          </a:p>
          <a:p>
            <a:pPr marL="173038" lvl="1"/>
            <a:endParaRPr lang="en-US" sz="1600" dirty="0" smtClean="0">
              <a:latin typeface="Arial" pitchFamily="34" charset="0"/>
              <a:cs typeface="Arial" pitchFamily="34" charset="0"/>
            </a:endParaRPr>
          </a:p>
          <a:p>
            <a:pPr marL="173038" indent="-173038">
              <a:buFont typeface="Arial" pitchFamily="34" charset="0"/>
              <a:buChar char="•"/>
            </a:pPr>
            <a:r>
              <a:rPr lang="en-US" sz="2000" dirty="0">
                <a:latin typeface="+mn-lt"/>
                <a:cs typeface="+mn-cs"/>
              </a:rPr>
              <a:t>Division of Policy and Health Financing</a:t>
            </a:r>
            <a:endParaRPr lang="en-US" sz="2000" dirty="0">
              <a:latin typeface="+mn-lt"/>
              <a:cs typeface="+mn-cs"/>
            </a:endParaRPr>
          </a:p>
          <a:p>
            <a:pPr marL="344488" lvl="1" indent="-171450">
              <a:buFont typeface="Arial" pitchFamily="34" charset="0"/>
              <a:buChar char="•"/>
            </a:pPr>
            <a:r>
              <a:rPr lang="en-US" sz="2000" dirty="0">
                <a:latin typeface="+mn-lt"/>
                <a:cs typeface="+mn-cs"/>
              </a:rPr>
              <a:t>Day-to-day coaching by LTA</a:t>
            </a:r>
          </a:p>
          <a:p>
            <a:pPr marL="344488" lvl="1" indent="-171450">
              <a:buFont typeface="Arial" pitchFamily="34" charset="0"/>
              <a:buChar char="•"/>
            </a:pPr>
            <a:r>
              <a:rPr lang="en-US" sz="2000" dirty="0">
                <a:latin typeface="+mn-lt"/>
                <a:cs typeface="+mn-cs"/>
              </a:rPr>
              <a:t>Health financing and presentation skills through rounds of presentation</a:t>
            </a:r>
          </a:p>
          <a:p>
            <a:pPr marL="344488" lvl="1" indent="-171450">
              <a:buFont typeface="Arial" pitchFamily="34" charset="0"/>
              <a:buChar char="•"/>
            </a:pPr>
            <a:r>
              <a:rPr lang="en-US" sz="2000" dirty="0">
                <a:latin typeface="+mn-lt"/>
                <a:cs typeface="+mn-cs"/>
              </a:rPr>
              <a:t>Basic statistical analysis skills using SPSS  </a:t>
            </a:r>
          </a:p>
          <a:p>
            <a:pPr marL="173038" lvl="1"/>
            <a:endParaRPr lang="en-US" sz="2000" dirty="0">
              <a:latin typeface="+mn-lt"/>
              <a:cs typeface="+mn-cs"/>
            </a:endParaRPr>
          </a:p>
          <a:p>
            <a:pPr marL="173038" indent="-173038">
              <a:buFont typeface="Arial" pitchFamily="34" charset="0"/>
              <a:buChar char="•"/>
            </a:pPr>
            <a:r>
              <a:rPr lang="en-US" sz="2000" dirty="0">
                <a:latin typeface="+mn-lt"/>
                <a:cs typeface="+mn-cs"/>
              </a:rPr>
              <a:t>Legal Council’s Office</a:t>
            </a:r>
          </a:p>
          <a:p>
            <a:pPr marL="344488" lvl="1" indent="-171450">
              <a:buFont typeface="Arial" pitchFamily="34" charset="0"/>
              <a:buChar char="•"/>
            </a:pPr>
            <a:r>
              <a:rPr lang="en-US" sz="2000" dirty="0">
                <a:latin typeface="+mn-lt"/>
                <a:cs typeface="+mn-cs"/>
              </a:rPr>
              <a:t>Update </a:t>
            </a:r>
            <a:r>
              <a:rPr lang="en-US" sz="2000" dirty="0">
                <a:latin typeface="+mn-lt"/>
                <a:cs typeface="+mn-cs"/>
              </a:rPr>
              <a:t>1975 public </a:t>
            </a:r>
            <a:r>
              <a:rPr lang="en-US" sz="2000" dirty="0">
                <a:latin typeface="+mn-lt"/>
                <a:cs typeface="+mn-cs"/>
              </a:rPr>
              <a:t>health law</a:t>
            </a:r>
          </a:p>
          <a:p>
            <a:pPr marL="344488" lvl="1" indent="-171450">
              <a:buFont typeface="Arial" pitchFamily="34" charset="0"/>
              <a:buChar char="•"/>
            </a:pPr>
            <a:r>
              <a:rPr lang="en-US" sz="2000" dirty="0">
                <a:latin typeface="+mn-lt"/>
                <a:cs typeface="+mn-cs"/>
              </a:rPr>
              <a:t>Develop consultative legislative approval process and </a:t>
            </a:r>
            <a:r>
              <a:rPr lang="en-US" sz="2000" dirty="0">
                <a:latin typeface="+mn-lt"/>
                <a:cs typeface="+mn-cs"/>
              </a:rPr>
              <a:t>timeline</a:t>
            </a:r>
          </a:p>
          <a:p>
            <a:pPr marL="344488" lvl="1" indent="-171450">
              <a:buFont typeface="Arial" pitchFamily="34" charset="0"/>
              <a:buChar char="•"/>
            </a:pPr>
            <a:r>
              <a:rPr lang="en-US" sz="2000" dirty="0">
                <a:latin typeface="+mn-lt"/>
                <a:cs typeface="+mn-cs"/>
              </a:rPr>
              <a:t>Write new regulations – mental health, </a:t>
            </a:r>
            <a:r>
              <a:rPr lang="en-US" sz="2000" dirty="0" err="1">
                <a:latin typeface="+mn-lt"/>
                <a:cs typeface="+mn-cs"/>
              </a:rPr>
              <a:t>pharma</a:t>
            </a:r>
            <a:r>
              <a:rPr lang="en-US" sz="2000" dirty="0">
                <a:latin typeface="+mn-lt"/>
                <a:cs typeface="+mn-cs"/>
              </a:rPr>
              <a:t>, tobacco</a:t>
            </a:r>
            <a:endParaRPr lang="en-US" sz="2800" dirty="0">
              <a:latin typeface="+mn-lt"/>
              <a:cs typeface="+mn-cs"/>
            </a:endParaRPr>
          </a:p>
        </p:txBody>
      </p:sp>
    </p:spTree>
    <p:extLst>
      <p:ext uri="{BB962C8B-B14F-4D97-AF65-F5344CB8AC3E}">
        <p14:creationId xmlns:p14="http://schemas.microsoft.com/office/powerpoint/2010/main" val="267552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9" y="1981199"/>
            <a:ext cx="8001001" cy="4495801"/>
          </a:xfrm>
        </p:spPr>
        <p:txBody>
          <a:bodyPr>
            <a:normAutofit/>
          </a:bodyPr>
          <a:lstStyle/>
          <a:p>
            <a:r>
              <a:rPr lang="en-US" sz="3500" dirty="0" smtClean="0"/>
              <a:t>Equity</a:t>
            </a:r>
          </a:p>
          <a:p>
            <a:pPr lvl="1"/>
            <a:r>
              <a:rPr lang="en-US" dirty="0" smtClean="0"/>
              <a:t>Essential package is free</a:t>
            </a:r>
          </a:p>
          <a:p>
            <a:pPr lvl="1"/>
            <a:r>
              <a:rPr lang="en-US" dirty="0" smtClean="0"/>
              <a:t>Review user fee policies for </a:t>
            </a:r>
            <a:r>
              <a:rPr lang="en-US" dirty="0"/>
              <a:t>secondary and tertiary </a:t>
            </a:r>
            <a:r>
              <a:rPr lang="en-US" dirty="0" smtClean="0"/>
              <a:t>care</a:t>
            </a:r>
            <a:endParaRPr lang="en-US" sz="4000" dirty="0"/>
          </a:p>
          <a:p>
            <a:pPr lvl="1"/>
            <a:r>
              <a:rPr lang="en-US" dirty="0" smtClean="0"/>
              <a:t>Population-based resource allocation to ensure geographic equity</a:t>
            </a:r>
          </a:p>
          <a:p>
            <a:r>
              <a:rPr lang="en-US" sz="3500" dirty="0" smtClean="0"/>
              <a:t>Effectiveness</a:t>
            </a:r>
            <a:endParaRPr lang="en-US" sz="3500" dirty="0"/>
          </a:p>
          <a:p>
            <a:pPr lvl="1"/>
            <a:r>
              <a:rPr lang="en-US" dirty="0" smtClean="0"/>
              <a:t>Expand </a:t>
            </a:r>
            <a:r>
              <a:rPr lang="en-US" dirty="0"/>
              <a:t>performance-based contracting </a:t>
            </a:r>
            <a:r>
              <a:rPr lang="en-US" dirty="0" smtClean="0"/>
              <a:t>to pay providers</a:t>
            </a:r>
          </a:p>
          <a:p>
            <a:pPr lvl="1"/>
            <a:r>
              <a:rPr lang="en-US" dirty="0" smtClean="0"/>
              <a:t>Link payment to quality</a:t>
            </a:r>
          </a:p>
          <a:p>
            <a:pPr lvl="1"/>
            <a:r>
              <a:rPr lang="en-US" dirty="0" smtClean="0"/>
              <a:t>Improve balance between hospitals and lower </a:t>
            </a:r>
            <a:r>
              <a:rPr lang="en-US" dirty="0"/>
              <a:t>level </a:t>
            </a:r>
            <a:r>
              <a:rPr lang="en-US" dirty="0" smtClean="0"/>
              <a:t>facilities </a:t>
            </a:r>
            <a:endParaRPr lang="en-US" dirty="0"/>
          </a:p>
        </p:txBody>
      </p:sp>
      <p:sp>
        <p:nvSpPr>
          <p:cNvPr id="4" name="Title 1"/>
          <p:cNvSpPr txBox="1">
            <a:spLocks/>
          </p:cNvSpPr>
          <p:nvPr/>
        </p:nvSpPr>
        <p:spPr bwMode="auto">
          <a:xfrm>
            <a:off x="533399" y="332014"/>
            <a:ext cx="805542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Narrow" pitchFamily="34" charset="0"/>
                <a:cs typeface="Times New Roman" pitchFamily="18" charset="0"/>
              </a:defRPr>
            </a:lvl2pPr>
            <a:lvl3pPr algn="l" rtl="0" eaLnBrk="0" fontAlgn="base" hangingPunct="0">
              <a:spcBef>
                <a:spcPct val="0"/>
              </a:spcBef>
              <a:spcAft>
                <a:spcPct val="0"/>
              </a:spcAft>
              <a:defRPr sz="4000" b="1">
                <a:solidFill>
                  <a:schemeClr val="tx2"/>
                </a:solidFill>
                <a:latin typeface="Arial Narrow" pitchFamily="34" charset="0"/>
                <a:cs typeface="Times New Roman" pitchFamily="18" charset="0"/>
              </a:defRPr>
            </a:lvl3pPr>
            <a:lvl4pPr algn="l" rtl="0" eaLnBrk="0" fontAlgn="base" hangingPunct="0">
              <a:spcBef>
                <a:spcPct val="0"/>
              </a:spcBef>
              <a:spcAft>
                <a:spcPct val="0"/>
              </a:spcAft>
              <a:defRPr sz="4000" b="1">
                <a:solidFill>
                  <a:schemeClr val="tx2"/>
                </a:solidFill>
                <a:latin typeface="Arial Narrow" pitchFamily="34" charset="0"/>
                <a:cs typeface="Times New Roman" pitchFamily="18" charset="0"/>
              </a:defRPr>
            </a:lvl4pPr>
            <a:lvl5pPr algn="l" rtl="0" eaLnBrk="0" fontAlgn="base" hangingPunct="0">
              <a:spcBef>
                <a:spcPct val="0"/>
              </a:spcBef>
              <a:spcAft>
                <a:spcPct val="0"/>
              </a:spcAft>
              <a:defRPr sz="4000" b="1">
                <a:solidFill>
                  <a:schemeClr val="tx2"/>
                </a:solidFill>
                <a:latin typeface="Arial Narrow" pitchFamily="34" charset="0"/>
                <a:cs typeface="Times New Roman" pitchFamily="18" charset="0"/>
              </a:defRPr>
            </a:lvl5pPr>
            <a:lvl6pPr marL="457200" algn="l" rtl="0" fontAlgn="base">
              <a:spcBef>
                <a:spcPct val="0"/>
              </a:spcBef>
              <a:spcAft>
                <a:spcPct val="0"/>
              </a:spcAft>
              <a:defRPr sz="4000" b="1">
                <a:solidFill>
                  <a:schemeClr val="tx2"/>
                </a:solidFill>
                <a:latin typeface="Arial Narrow" pitchFamily="34" charset="0"/>
                <a:cs typeface="Times New Roman" pitchFamily="18" charset="0"/>
              </a:defRPr>
            </a:lvl6pPr>
            <a:lvl7pPr marL="914400" algn="l" rtl="0" fontAlgn="base">
              <a:spcBef>
                <a:spcPct val="0"/>
              </a:spcBef>
              <a:spcAft>
                <a:spcPct val="0"/>
              </a:spcAft>
              <a:defRPr sz="4000" b="1">
                <a:solidFill>
                  <a:schemeClr val="tx2"/>
                </a:solidFill>
                <a:latin typeface="Arial Narrow" pitchFamily="34" charset="0"/>
                <a:cs typeface="Times New Roman" pitchFamily="18" charset="0"/>
              </a:defRPr>
            </a:lvl7pPr>
            <a:lvl8pPr marL="1371600" algn="l" rtl="0" fontAlgn="base">
              <a:spcBef>
                <a:spcPct val="0"/>
              </a:spcBef>
              <a:spcAft>
                <a:spcPct val="0"/>
              </a:spcAft>
              <a:defRPr sz="4000" b="1">
                <a:solidFill>
                  <a:schemeClr val="tx2"/>
                </a:solidFill>
                <a:latin typeface="Arial Narrow" pitchFamily="34" charset="0"/>
                <a:cs typeface="Times New Roman" pitchFamily="18" charset="0"/>
              </a:defRPr>
            </a:lvl8pPr>
            <a:lvl9pPr marL="1828800" algn="l" rtl="0" fontAlgn="base">
              <a:spcBef>
                <a:spcPct val="0"/>
              </a:spcBef>
              <a:spcAft>
                <a:spcPct val="0"/>
              </a:spcAft>
              <a:defRPr sz="4000" b="1">
                <a:solidFill>
                  <a:schemeClr val="tx2"/>
                </a:solidFill>
                <a:latin typeface="Arial Narrow" pitchFamily="34" charset="0"/>
                <a:cs typeface="Times New Roman" pitchFamily="18" charset="0"/>
              </a:defRPr>
            </a:lvl9pPr>
          </a:lstStyle>
          <a:p>
            <a:r>
              <a:rPr lang="en-US" dirty="0" smtClean="0"/>
              <a:t>Draft HF Policy and Plan: </a:t>
            </a:r>
            <a:r>
              <a:rPr lang="en-US" dirty="0" smtClean="0"/>
              <a:t/>
            </a:r>
            <a:br>
              <a:rPr lang="en-US" dirty="0" smtClean="0"/>
            </a:br>
            <a:r>
              <a:rPr lang="en-US" dirty="0" smtClean="0"/>
              <a:t>Promoting </a:t>
            </a:r>
            <a:r>
              <a:rPr lang="en-US" dirty="0" smtClean="0"/>
              <a:t>Equity and Effectiveness</a:t>
            </a:r>
            <a:endParaRPr lang="en-US" dirty="0"/>
          </a:p>
        </p:txBody>
      </p:sp>
    </p:spTree>
    <p:extLst>
      <p:ext uri="{BB962C8B-B14F-4D97-AF65-F5344CB8AC3E}">
        <p14:creationId xmlns:p14="http://schemas.microsoft.com/office/powerpoint/2010/main" val="229554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71" y="152400"/>
            <a:ext cx="8055429" cy="1143000"/>
          </a:xfrm>
        </p:spPr>
        <p:txBody>
          <a:bodyPr/>
          <a:lstStyle/>
          <a:p>
            <a:r>
              <a:rPr lang="en-US" dirty="0" smtClean="0"/>
              <a:t>Draft HF Policy and Plan: </a:t>
            </a:r>
            <a:r>
              <a:rPr lang="en-US" dirty="0"/>
              <a:t>P</a:t>
            </a:r>
            <a:r>
              <a:rPr lang="en-US" dirty="0" smtClean="0"/>
              <a:t>romoting Sustainability and Accountability</a:t>
            </a:r>
            <a:endParaRPr lang="en-US" dirty="0"/>
          </a:p>
        </p:txBody>
      </p:sp>
      <p:sp>
        <p:nvSpPr>
          <p:cNvPr id="3" name="Content Placeholder 2"/>
          <p:cNvSpPr>
            <a:spLocks noGrp="1"/>
          </p:cNvSpPr>
          <p:nvPr>
            <p:ph idx="1"/>
          </p:nvPr>
        </p:nvSpPr>
        <p:spPr>
          <a:xfrm>
            <a:off x="762000" y="1972234"/>
            <a:ext cx="7772400" cy="4245429"/>
          </a:xfrm>
        </p:spPr>
        <p:txBody>
          <a:bodyPr>
            <a:normAutofit lnSpcReduction="10000"/>
          </a:bodyPr>
          <a:lstStyle/>
          <a:p>
            <a:r>
              <a:rPr lang="en-US" dirty="0" smtClean="0"/>
              <a:t>Sustainability</a:t>
            </a:r>
          </a:p>
          <a:p>
            <a:pPr lvl="1"/>
            <a:r>
              <a:rPr lang="en-US" dirty="0"/>
              <a:t>Cost the essential </a:t>
            </a:r>
            <a:r>
              <a:rPr lang="en-US" dirty="0" smtClean="0"/>
              <a:t>package</a:t>
            </a:r>
            <a:endParaRPr lang="en-US" dirty="0"/>
          </a:p>
          <a:p>
            <a:pPr lvl="1"/>
            <a:r>
              <a:rPr lang="en-US" dirty="0" smtClean="0"/>
              <a:t>Link health budget to </a:t>
            </a:r>
            <a:r>
              <a:rPr lang="en-US" dirty="0" smtClean="0"/>
              <a:t>Medium-term </a:t>
            </a:r>
            <a:r>
              <a:rPr lang="en-US" dirty="0" smtClean="0"/>
              <a:t>Expenditure Framework</a:t>
            </a:r>
            <a:endParaRPr lang="en-US" sz="4000" dirty="0"/>
          </a:p>
          <a:p>
            <a:pPr lvl="1"/>
            <a:r>
              <a:rPr lang="en-US" dirty="0" smtClean="0"/>
              <a:t>Predict donor </a:t>
            </a:r>
            <a:r>
              <a:rPr lang="en-US" dirty="0"/>
              <a:t>support </a:t>
            </a:r>
            <a:r>
              <a:rPr lang="en-US" dirty="0" smtClean="0"/>
              <a:t>over medium-term </a:t>
            </a:r>
            <a:r>
              <a:rPr lang="en-US" dirty="0"/>
              <a:t>horizon</a:t>
            </a:r>
            <a:endParaRPr lang="en-US" sz="4000" dirty="0"/>
          </a:p>
          <a:p>
            <a:pPr lvl="1"/>
            <a:r>
              <a:rPr lang="en-US" dirty="0" smtClean="0"/>
              <a:t>Pool/track </a:t>
            </a:r>
            <a:r>
              <a:rPr lang="en-US" dirty="0"/>
              <a:t>resources from </a:t>
            </a:r>
            <a:r>
              <a:rPr lang="en-US" b="1" i="1" dirty="0"/>
              <a:t>all</a:t>
            </a:r>
            <a:r>
              <a:rPr lang="en-US" dirty="0"/>
              <a:t> sources</a:t>
            </a:r>
          </a:p>
          <a:p>
            <a:pPr lvl="1"/>
            <a:r>
              <a:rPr lang="en-US" dirty="0" smtClean="0"/>
              <a:t>Explore domestic revenue sources (sales and </a:t>
            </a:r>
            <a:r>
              <a:rPr lang="en-US" dirty="0"/>
              <a:t>sin </a:t>
            </a:r>
            <a:r>
              <a:rPr lang="en-US" dirty="0" smtClean="0"/>
              <a:t>taxes; large employers)</a:t>
            </a:r>
          </a:p>
          <a:p>
            <a:r>
              <a:rPr lang="en-US" dirty="0" smtClean="0"/>
              <a:t>Accountability</a:t>
            </a:r>
          </a:p>
          <a:p>
            <a:pPr lvl="1"/>
            <a:r>
              <a:rPr lang="en-US" dirty="0" smtClean="0"/>
              <a:t>Institutionalize </a:t>
            </a:r>
            <a:r>
              <a:rPr lang="en-US" dirty="0"/>
              <a:t>regular </a:t>
            </a:r>
            <a:r>
              <a:rPr lang="en-US" dirty="0" smtClean="0"/>
              <a:t>assessments like NHA</a:t>
            </a:r>
            <a:endParaRPr lang="en-US" dirty="0"/>
          </a:p>
          <a:p>
            <a:pPr lvl="1"/>
            <a:r>
              <a:rPr lang="en-US" dirty="0" smtClean="0"/>
              <a:t>Add financing </a:t>
            </a:r>
            <a:r>
              <a:rPr lang="en-US" dirty="0"/>
              <a:t>indicators </a:t>
            </a:r>
            <a:r>
              <a:rPr lang="en-US" dirty="0" smtClean="0"/>
              <a:t>into the HMIS</a:t>
            </a:r>
          </a:p>
          <a:p>
            <a:pPr lvl="1"/>
            <a:endParaRPr lang="en-US" dirty="0"/>
          </a:p>
        </p:txBody>
      </p:sp>
    </p:spTree>
    <p:extLst>
      <p:ext uri="{BB962C8B-B14F-4D97-AF65-F5344CB8AC3E}">
        <p14:creationId xmlns:p14="http://schemas.microsoft.com/office/powerpoint/2010/main" val="18083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566057" y="1734795"/>
            <a:ext cx="7681472" cy="4633347"/>
          </a:xfrm>
        </p:spPr>
        <p:txBody>
          <a:bodyPr/>
          <a:lstStyle/>
          <a:p>
            <a:r>
              <a:rPr lang="en-US" dirty="0" smtClean="0"/>
              <a:t>Shift from short-term to long-term thinking</a:t>
            </a:r>
          </a:p>
          <a:p>
            <a:r>
              <a:rPr lang="en-US" dirty="0" smtClean="0"/>
              <a:t>Be discrete and humble</a:t>
            </a:r>
          </a:p>
          <a:p>
            <a:r>
              <a:rPr lang="en-US" dirty="0" smtClean="0"/>
              <a:t>Create a counter-weight to politicized debates/decisions</a:t>
            </a:r>
          </a:p>
          <a:p>
            <a:pPr lvl="1"/>
            <a:r>
              <a:rPr lang="en-US" dirty="0" smtClean="0"/>
              <a:t>Fill the evidence </a:t>
            </a:r>
            <a:r>
              <a:rPr lang="en-US" dirty="0"/>
              <a:t>gap </a:t>
            </a:r>
            <a:endParaRPr lang="en-US" dirty="0" smtClean="0"/>
          </a:p>
          <a:p>
            <a:pPr lvl="1"/>
            <a:r>
              <a:rPr lang="en-US" dirty="0" smtClean="0"/>
              <a:t>Consultation at all levels to give ‘voice’ to locals</a:t>
            </a:r>
          </a:p>
          <a:p>
            <a:r>
              <a:rPr lang="en-US" dirty="0" smtClean="0"/>
              <a:t>Prepare for policy implementation</a:t>
            </a:r>
          </a:p>
          <a:p>
            <a:pPr lvl="1"/>
            <a:r>
              <a:rPr lang="en-US" dirty="0" smtClean="0"/>
              <a:t>Intensive dissemination below central level</a:t>
            </a:r>
            <a:endParaRPr lang="en-US" dirty="0"/>
          </a:p>
          <a:p>
            <a:pPr lvl="1"/>
            <a:r>
              <a:rPr lang="en-US" dirty="0" smtClean="0"/>
              <a:t>Detailed guidelines </a:t>
            </a:r>
          </a:p>
          <a:p>
            <a:pPr lvl="1"/>
            <a:r>
              <a:rPr lang="en-US" dirty="0" smtClean="0"/>
              <a:t>Intensive capacity building </a:t>
            </a:r>
            <a:endParaRPr lang="en-US" dirty="0"/>
          </a:p>
        </p:txBody>
      </p:sp>
    </p:spTree>
    <p:extLst>
      <p:ext uri="{BB962C8B-B14F-4D97-AF65-F5344CB8AC3E}">
        <p14:creationId xmlns:p14="http://schemas.microsoft.com/office/powerpoint/2010/main" val="34884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en-US" smtClean="0"/>
              <a:t>Thank you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768" y="1637103"/>
            <a:ext cx="2337634" cy="2291572"/>
          </a:xfrm>
          <a:prstGeom prst="rect">
            <a:avLst/>
          </a:prstGeom>
          <a:ln>
            <a:noFill/>
          </a:ln>
          <a:effectLst>
            <a:outerShdw blurRad="292100" dist="139700" dir="2700000" algn="tl" rotWithShape="0">
              <a:srgbClr val="333333">
                <a:alpha val="65000"/>
              </a:srgbClr>
            </a:outerShdw>
          </a:effectLst>
        </p:spPr>
      </p:pic>
      <p:sp>
        <p:nvSpPr>
          <p:cNvPr id="6" name="Text Box 2"/>
          <p:cNvSpPr txBox="1">
            <a:spLocks/>
          </p:cNvSpPr>
          <p:nvPr/>
        </p:nvSpPr>
        <p:spPr>
          <a:xfrm>
            <a:off x="5481768" y="4001551"/>
            <a:ext cx="2594008" cy="24590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800" dirty="0">
                <a:effectLst/>
                <a:ea typeface="Times New Roman"/>
                <a:cs typeface="Times New Roman"/>
              </a:rPr>
              <a:t>”</a:t>
            </a:r>
            <a:r>
              <a:rPr lang="en-US" sz="1800" b="1" i="1" dirty="0">
                <a:effectLst/>
                <a:ea typeface="Times New Roman"/>
                <a:cs typeface="Times New Roman"/>
              </a:rPr>
              <a:t>I prefer to be ‘in the kitchen’ and let the Ministry’s health financing team be in the </a:t>
            </a:r>
            <a:r>
              <a:rPr lang="en-US" sz="1800" b="1" i="1" dirty="0" smtClean="0">
                <a:effectLst/>
                <a:ea typeface="Times New Roman"/>
                <a:cs typeface="Times New Roman"/>
              </a:rPr>
              <a:t>spotlight</a:t>
            </a:r>
            <a:r>
              <a:rPr lang="en-US" sz="1800" dirty="0" smtClean="0">
                <a:ea typeface="Times New Roman"/>
                <a:cs typeface="Times New Roman"/>
              </a:rPr>
              <a:t>”</a:t>
            </a:r>
            <a:endParaRPr lang="en-US" sz="1800" dirty="0" smtClean="0">
              <a:effectLst/>
              <a:ea typeface="Times New Roman"/>
              <a:cs typeface="Times New Roman"/>
            </a:endParaRPr>
          </a:p>
          <a:p>
            <a:pPr marL="0" marR="0" algn="r">
              <a:lnSpc>
                <a:spcPct val="115000"/>
              </a:lnSpc>
              <a:spcBef>
                <a:spcPts val="0"/>
              </a:spcBef>
              <a:spcAft>
                <a:spcPts val="0"/>
              </a:spcAft>
            </a:pPr>
            <a:r>
              <a:rPr lang="en-US" sz="900" dirty="0" smtClean="0">
                <a:effectLst/>
                <a:ea typeface="Times New Roman"/>
                <a:cs typeface="Times New Roman"/>
              </a:rPr>
              <a:t/>
            </a:r>
            <a:br>
              <a:rPr lang="en-US" sz="900" dirty="0" smtClean="0">
                <a:effectLst/>
                <a:ea typeface="Times New Roman"/>
                <a:cs typeface="Times New Roman"/>
              </a:rPr>
            </a:br>
            <a:r>
              <a:rPr lang="en-US" sz="1200" dirty="0" smtClean="0">
                <a:effectLst/>
                <a:ea typeface="Times New Roman"/>
                <a:cs typeface="Times New Roman"/>
              </a:rPr>
              <a:t>Tesfaye </a:t>
            </a:r>
            <a:r>
              <a:rPr lang="en-US" sz="1200" dirty="0" smtClean="0">
                <a:effectLst/>
                <a:ea typeface="Times New Roman"/>
                <a:cs typeface="Times New Roman"/>
              </a:rPr>
              <a:t>Dereje</a:t>
            </a:r>
          </a:p>
          <a:p>
            <a:pPr marL="0" marR="0" algn="r">
              <a:lnSpc>
                <a:spcPct val="115000"/>
              </a:lnSpc>
              <a:spcBef>
                <a:spcPts val="0"/>
              </a:spcBef>
              <a:spcAft>
                <a:spcPts val="0"/>
              </a:spcAft>
            </a:pPr>
            <a:r>
              <a:rPr lang="en-US" sz="1200" dirty="0" smtClean="0">
                <a:effectLst/>
                <a:ea typeface="Times New Roman"/>
                <a:cs typeface="Times New Roman"/>
              </a:rPr>
              <a:t>Health </a:t>
            </a:r>
            <a:r>
              <a:rPr lang="en-US" sz="1200" dirty="0">
                <a:effectLst/>
                <a:ea typeface="Times New Roman"/>
                <a:cs typeface="Times New Roman"/>
              </a:rPr>
              <a:t>Economist Advisor </a:t>
            </a:r>
            <a:r>
              <a:rPr lang="en-US" sz="1200" dirty="0" smtClean="0">
                <a:effectLst/>
                <a:ea typeface="Times New Roman"/>
                <a:cs typeface="Times New Roman"/>
              </a:rPr>
              <a:t/>
            </a:r>
            <a:br>
              <a:rPr lang="en-US" sz="1200" dirty="0" smtClean="0">
                <a:effectLst/>
                <a:ea typeface="Times New Roman"/>
                <a:cs typeface="Times New Roman"/>
              </a:rPr>
            </a:br>
            <a:r>
              <a:rPr lang="en-US" sz="1200" dirty="0" smtClean="0">
                <a:effectLst/>
                <a:ea typeface="Times New Roman"/>
                <a:cs typeface="Times New Roman"/>
              </a:rPr>
              <a:t>in </a:t>
            </a:r>
            <a:r>
              <a:rPr lang="en-US" sz="1200" dirty="0" smtClean="0">
                <a:effectLst/>
                <a:ea typeface="Times New Roman"/>
                <a:cs typeface="Times New Roman"/>
              </a:rPr>
              <a:t>Liberia 2010-2011</a:t>
            </a:r>
          </a:p>
          <a:p>
            <a:pPr algn="r">
              <a:lnSpc>
                <a:spcPct val="115000"/>
              </a:lnSpc>
              <a:spcBef>
                <a:spcPts val="0"/>
              </a:spcBef>
              <a:spcAft>
                <a:spcPts val="0"/>
              </a:spcAft>
            </a:pPr>
            <a:r>
              <a:rPr lang="en-US" sz="1200" dirty="0"/>
              <a:t>Health Systems </a:t>
            </a:r>
            <a:r>
              <a:rPr lang="en-US" sz="1200" dirty="0" smtClean="0"/>
              <a:t>20/20</a:t>
            </a:r>
            <a:endParaRPr lang="en-US" sz="1200" dirty="0">
              <a:effectLst/>
              <a:ea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730624" y="1927408"/>
            <a:ext cx="6082552" cy="4527177"/>
          </a:xfrm>
        </p:spPr>
        <p:txBody>
          <a:bodyPr/>
          <a:lstStyle/>
          <a:p>
            <a:r>
              <a:rPr lang="en-US" dirty="0" smtClean="0"/>
              <a:t>Liberia 2003-2009</a:t>
            </a:r>
          </a:p>
          <a:p>
            <a:endParaRPr lang="en-US" dirty="0" smtClean="0"/>
          </a:p>
          <a:p>
            <a:r>
              <a:rPr lang="en-US" dirty="0" smtClean="0"/>
              <a:t>Health Systems 20/20 strategy to improve health financing</a:t>
            </a:r>
          </a:p>
          <a:p>
            <a:endParaRPr lang="en-US" dirty="0"/>
          </a:p>
          <a:p>
            <a:r>
              <a:rPr lang="en-US" dirty="0" smtClean="0"/>
              <a:t>Liberia’s new health financing policy</a:t>
            </a:r>
          </a:p>
          <a:p>
            <a:endParaRPr lang="en-US" dirty="0" smtClean="0"/>
          </a:p>
          <a:p>
            <a:endParaRPr lang="en-US" dirty="0" smtClean="0"/>
          </a:p>
          <a:p>
            <a:endParaRPr lang="en-US" dirty="0"/>
          </a:p>
        </p:txBody>
      </p:sp>
    </p:spTree>
    <p:extLst>
      <p:ext uri="{BB962C8B-B14F-4D97-AF65-F5344CB8AC3E}">
        <p14:creationId xmlns:p14="http://schemas.microsoft.com/office/powerpoint/2010/main" val="358990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Liberia 2003</a:t>
            </a:r>
            <a:r>
              <a:rPr lang="en-US" sz="3600" dirty="0" smtClean="0"/>
              <a:t/>
            </a:r>
            <a:br>
              <a:rPr lang="en-US" sz="3600" dirty="0" smtClean="0"/>
            </a:br>
            <a:endParaRPr lang="en-US" sz="36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2005" y="316751"/>
            <a:ext cx="4486844" cy="2991229"/>
          </a:xfrm>
        </p:spPr>
      </p:pic>
      <p:sp>
        <p:nvSpPr>
          <p:cNvPr id="5" name="AutoShape 2" descr="data:image/jpeg;base64,/9j/4AAQSkZJRgABAQAAAQABAAD/2wCEAAkGBhQSERUUExQWFRUWGRoYGBgXGB0dGxgdHB4fHh0eISEgHiYfHBokGiAaHy8hIycqLCwsHB8xNTAqNSYrLCkBCQoKDgwOGg8PGiwkHyQvLCwuLC0qKSwvLCwsLCwsKSwsLywsLCwsLCwsLCwsLCwpLCwsLCwsLCwsLCwsLCwsLP/AABEIALcBEwMBIgACEQEDEQH/xAAcAAACAgMBAQAAAAAAAAAAAAAEBQMGAAIHAQj/xABHEAACAQIEBAQDBAgEBQEJAQABAhEDIQAEEjEFIkFRBhNhcTKBkSNCobEHFFJiwdHh8HKCkvEVFjNDskQkU1Rjg5OiwtIX/8QAGgEAAgMBAQAAAAAAAAAAAAAAAAECAwQFBv/EADIRAAEDAgQDBwQCAgMAAAAAAAEAAhEDIQQSMVETQWEicYGRsdHwMqHB4QUUQvEjUmL/2gAMAwEAAhEDEQA/AOVt4pr+WtMMqoragoVbHvtM/PEtfxnnGHNVP+lB/DBtX9GmdJJ/V6qjU0krYL90ntMHf0wJl/BWZcOaK+aFgHTeCb36ARLTOwnEc43VuU7KCp4yzenQakr6on56Z/HAmU8QVKTaqcKYiRP0329NsM38CZvTK0aj6hKwu+/4QJnAOa8K5imF10mlrgCGJETMAki0G42OGHDdRLSo834ir1G1s51dwSPxBnEI4zWGzt/qJ/MnHicNclQFYkkiApnsOnfpg6vwNqaqzoVDTGq229t/qMPN1QGkqJPE+ZERU2mOVTvvuMZW8S5h7O+r3Vf5Y0fIalOjmNrC959LY0NPQxVlhgQIMiQev998EoylS0+O19OkOQvYY2p8RqgmTM9xP9nHuXoF7heSSNQODV4VaSOURJPwidr7XwSpBq8Tjddryo2EgXjcddsYM9XOr7Qwx1EQsE2vER0GDKHDFFxHzPbEWZzqKOWHbrBOkW/aiIwjKkIGqwU3YyXY+hjr/fywQuUkqT92IsAJiJgAX2+mN+Al6+tiq6BYEA3PXr2Iw6Th52kSBMDf6TiN1MEJbQLpOmFJEFgi6vrGA83liwLEsxEmAAJPyHy64sVDIalBKkHs24wFlKbOX1U2p6TaZvv3AuPSRfBdFlXch4pNN9Rpqz2AI1BrbXm5w/4hxxgNZRQB8TMW1fxBO1vTBS8N6xJ741zPBhUUo2x7d5n2/DEpKiBZD5bxGzLyNK/ulhHpvb2xFn+La2DmlT1D70PP4OMFZTgCUgQoMG5kzONzw0dv44LpiOaRUvFtam1RWqDSwI0hbgmYg3uJIEki5mZJwD4dfVUg6iQrtpEXIuPnEm/bG3HPDzLUlZh7+x63/GMG+G8k9PM0ShDOwqKBE7KRPrO2Gq7o/iSuFYK7iH0tzECYJtG9owS/ASDqvO38Priw+H+AebTKMCTTrPqJHxFKjqDPWyR7RiwV+DQCTYKCT7C5/DESFLMqAODncjfci35YQcHoGq5nmEEw14uO/wDe4xfsrlzWzNWnTnQMsKg/earDKfQ6YHpiXgfg80iGZed0GoAQEO8ep2E9we+FlSLpVYPDwscq7WGkTA/lP44X1srSLEtSUmwMEj6wbHHR8z4eGrVFwI+W/wDfsO2K/T4QKjVdCsYqGmx6alUAx6D85wgCOaUhVTP5enVgEOpE3nVM7k2BJ9Zxtw2j5GopUqAlGSwK/ERMwxkQCIM9D0xaqvAhIVYJv12HMJ9ecR9cEnwzFNR2Fz3gYkHPCjZVbK52tTyxyyvCGoKnKxUyFKx0JBmY79OuHXgTxTWytZvNepUR6egB6rMtMyDqiTGxHTffC/ifCzSKQuouwAA91B/A4kfhJDFb7A79yR/A4XEdsiAmWd8f501G0ZhlAqVWFlZSpYaANSnlAFv8U4aP+lLMZXTTrU0rM6rzKxTTM3ICnmveImOk4qD5SpfeNr9fwwBm69Raq2UsT95QTyjvv264kKvRLKF1Gr+l/wAs6GybSP2apiOm9KQYiR3nGY5YeKN96ksi3XYWHXtGMxPiKOQLpdHMfarXSnUL1BpqlzzIpQQDchzIEwwuL9sB5daWRC1AUoUzuPKXXLWEsgkRMdo3OGOaBFTV0CkCKgIN5+EG5sNr3jCvxDkqr0zoUVYA+ze6NDKZJU6pAFo+mMkArI2q6QCYlBcY4M5pCnR1Uk8wl1VjMAsdAuQAzGTfrt0w64G4oPUZIUuFNQDTuoIVotciwA3k+uFfh6mSokHWiw6hWBUtfmEEgmJ+XpZgtRg5Ty43NMljLn4jy6ZEE9CfyGIgBSfVqTlnRB8Oz9fzswlCuiUDPlhUCaHYcxEjmEkkaTBN+WCMbeG8ucutIhdFbWRUWdVOqp1EnSXJWJkEdQZsxxDmchWLOVVXNTlbWhHL+ySmliIJANzf5iTLU2y6QqtUK3pqxmJO06Z0ibWNgMKNlq4x5a/PnorPU4zSWt5T0aZWpPlhKJMMoGrUZgSYIgAb36mieJOEtVqtVybBmQ6RRQHQ7AwwC2lRzRGroNsSK9R9DVXKuHfRAkKriROlrSO83jBbcIZkZVPxgk6wTzsRLaZA1bSDv3EQUAZUxVFOxckmXzFVqL+auWo1xUU0Ahhg0mSVQsAsCAXtbY2wf4bzL1hUerloFJ1DaWLazILiCwQjlDNzdI6gYMNQ7OlOo0FWgG6ybSW0hpklTO/vgrMZUZii1GJRYCKyBtHZoIInY9+hkYTugVzaw5lb8WyWVRytLLVnYrIZFRaYv+02ohlBsDCzvsWE2fzHDRSqVKdJyFLJUCKtmjYrPlwQdQcMRvBBgYT8X4lUAo0RoUMrqwLMjCFOmCIKKCpEA3gi4nDbhGWKTTq06RZVUAoACQwhjU1CRLgmTZpvMSYyYkhTDhOqVHh70qdJ6aa6TUwfLCFaidxF9ZAvyCYHrJHyPDqb5g1ESq8tIMAlTsSyx5igNIi4A0zvAe2p00pCmPNGktoJUWULrAAg3CgK0TBgyMSKrjLlGRacu3mlTpsLA3InZZJtCtYiBgZVeLJvfTME/jzsocnpqAlbxIIiCCCRBBuDINjjaplABJgD1thRm61TL66mWC1xTjUoqMXKgKGZpnUAscwgAkkz1f8ABc558hwFcfFTlW0i1gwnVBudiJAIGNbHhwUHsjRL6HCGDuWaQTyrEaf54B8RZV1pjSSo1QzDqItcXAmZ26dDhlUGZVyQ5A1NZk1Te2nYxhhlsxUKgaDq2bSNp2sdrRucXKmUk4Bw6qaINQG5Map1BfWRJM9+mC8xwoMCrCzCCZj8utzcYc8SYUFR21tfTC6bz3ntFu+BfEfGUy9KQrO7JqVQp2OxafhG9t7EWwIlVXh5atTq02+OCAoAERv8xvc4i4LkNOcytVSpUVVVom4dtMj1Uk/U41o1mqJ5mxLMTpMEatQaImAZvfZjjKecCvRp6CPtVkn9woxgTvzf3tgcmNLrrhy9LSBIQGoptyy1q/4i5/zYnq5NCpZo06W5umkjmM9o64YV8glQSVBuSPU6Sn4oxX2OKzQqGnWqqKZRHfJUVU2CrDAyCIIKrpI7N6YSgl/GUHDsu9WmFL1Ki3i2gElUHsnKPcnsQX4g41+r5haenUDQzFY9/slLIPTVpcH2GLJlso7KnmhSQXLDSD1YJG8EKRceo640zHCKL1ldl1VFV9M3GmpZgbbb26AnvhpKtJw6q9DKVqoirTU1KgI08xpMNukMYI7TjODcISjQUA6lqVGZWF5FRiUM+qaST64c8Yqrl6TeYGJrCqzlbwVoEtpk7RTsO5vgzIcMWjQpUpkU1RAT1IAA+ZO3ywJKn5jhQo1aldkaJpUluLhqoLNbYBn2/dM74b1qS2EE6toFokCfa4PtgHxoK5rpSp2ptlsyfQ1BTcrN5OnSI9WwT4URmUo9/LpZXTPSac9+jCZ9esDCTQdbw6GrI5ghFYARsWi/0kfPAmfySqApjzmghRuehi0wLn2BPfFvU87qRHlwWaDENqIjuQANX+2K34YH6zmMxmGUHSUWkYgqpVpU9zDAz+9ghJA/8vsKayJcDmA6+3sPyxXuJcFJzIlTC02YR10kAx+HyIx1PQpUv91dUn/ASG/FThfxjLeUrVdGopE9YQsus/6BqjuowQhc+oeFIUQBG4t3vjMX/K5AVUWohJVwCpuLH0IkYzDTXFsn44TzNVarWqSuk/ZoBOomYFQi0xaPxw2/50ypsGe9v+n6iNibz09MIcm2YWRUyjVi3N9tl25T6ECw/Ab2vgr9Wy73fLaASVOgyAQJAEidURt6dMV2VL6IcZy+SOy3jehNTU5UlgAQh5gDbVAB5dRG5svc39Pimmz6vPgXABLD3F+XtYE9Iwlo+FVqAlKNVpqHT5fNyaSR/n1QIPSdsRP4UpCowZ61NALaqLk6r8p0qY2mQD1tbEcrVI0wNxPerUniKmSpp16aqCNRJJgd7CRfaBPrGPM14kVlZVrgyNIHmrv/AJxH1B9sLMjwbLBiCmZRAR9q1Nih2AmVBAB2MD5YtA4Rw91QUzTY1GKITu7DpIBmOpXvacMMERKDSaCDBlKB4gRQw8+NQmDU1DoDcmAsRAKz7TAIzvHB5MVKr1VcWUFdJiDYqehBMmCGA2wNVdPMZaGToBJKecwDk6TBIUSJ3gEsB16jHnD87m08wUFp5cE/9QooqNYCBCwAY1W6kgWsJtoPdBaJUalagCeIYjr16c0wp8VrqQzJoJEy9RQzAExEEki52X+gud4hUrI6sh0SCFKsZi9zu34XPoIGr8Pr1GVq1R67SBLMJUT8QYgmQIsIkjE7cDpai2kg7fF8p98WDB1T/j6e6pdjcKwzm+xP4Q2VD1GQ1Ka0xSAFOoFbWAO7arjpFxE4YoKYKghiNQLVEYHy1J1aYKklTE6FIYxaJOFudHkmy1CeZpSpBED539ux74ceHuBvXHmpU1Go+grVDPqICsTI2ExcyTeN4NFXDPpuvoFsw+Jp1Wy068tO+eq2zHiSoTqXQVK2XUNN50/CYmCAbnYiQZIZDxHRqapCLS0KOZAVd/idSZMC6b7wSIgalHH+GVKLK9fLsiMAR5FVioC2ZWkC8w0j7s2MyJeAZKhXRytCuW2D03NVknoyOCApv9oARIK7zNBZay0AdoZhZSGv5ctlvs6ZVtwGpu1yNUgagB9IB2YHCvMNVg1KSlaqor8gYuSN5N+SZtdTzdSRiTNZRkc0VZxVGqVYBSGmYje6gcxsLHaMT5PLOtVGGtWNRaeo6VbVBhdjMreYHfpdBsOV+a0K4eHuJVK6t5umi6sVZdSs6yOWwWAJn4hO87XsNDLAqCDIIsdwR+Rwhy/goVaCirmK2hpqPTVgtNpJMtCqxH3jJuRfFZ8LpVSuKWQroyU6bN5blZcF21QRItCOAfhDwY+9eCWi6oLQ8mFfM1UomqtBnTWebyyASwF5i8Cbz6W64T+MOEKKa1BAKnSAAIMy35j8Ti0JSpmqx0p5qhZIHMAwOmbWmHgSbe+Kf4r48tZvKUMFQtLGAGMhBpvMSW3ibYtVKrZpQWC04sPh5TE7if3b2E2tjTK8HXMMo1g1VdtBiCS5AW3YjSszNh649zlfToLahJ+IMZHbr/thlwblrJp0kwHmBcqNcyN/h1T2m9xiAc6YKsgclfOBVGbKZYk+XpNOZJOpEPlxP75ix7/Rhx3JirlmpxGvSiECdJJARvQCZJGwnBHA8oVy6I0EAAD5bW72B95OGDJef7v/ALYsVKV8Q4itMlXbQXgIxHLqc6Aoi8hoJnbUMacBrvUV2fbWVUeiAIT/AJnV3joGHfFf/SES7Uqf3Vq5epbvqqhp90Fv64Y5nitQrmNLBAmZpUqZAG2qnrHrJ1/In5CIRXihwtNQJ82oXpUSI5aj03UNe3pfuMQeK+HtUyhRSQ9mBBgynNI9RE4ReMPEE8VyWSQQwelV1HqGeCB6hUY3n64eeEQ1agj19TVKVSqis8aiBKCYEE6GIJ3MXnAktqPFteXytUKT5rIjLF7hlb2hxM9ge+JqmSSg71idKaaSAAEwEDLf05ht+zg9ytFSFVdFNC+hfisSbD1g374045XNOhUqJpLIJGoSJtuJB2vuOmBCH4pRZitJQQWltf7DUyrKbgiSwkTbl2OF3hrhwoUizQnm1ZUR0MIg9CQAewnDfKu5SnUgFqopmoJso0XK3/ajvvgnL1EqojrDIwVlMexUwRbv6YEIRqCvKFY0urCOuko4O37dvkcC8co6qRphdRq6qQnaTTcifSVj54aVKjGpoAiArFuhEkFfe04lQWuI3/MwfmIMdJjAhUWn4JrAADMuoAA0hjAgRa+MxdvJxmGiV83PkApVRUqgLtpqkBfXfe8fPHuX8NiJFVyeobSw+jL7X9MGpkSDLcxP3jH9zjb9XqMNKyF+KQwknsOWwiDedomNulwQ1slklcV2IzvIZVgW1v6oXMcGruQrV2dUI0rU1EdjuxuQOmwmN8acQqU6IAVdLNLBQkyRYFR79ZHW5w7ylEikQ0TpJN9hJJvbYdRH44VVOGGpUSrUjU15VpBGwWQYgC0LEi3c4pNJpOVrblXtrvbNSo8kN0i0pZ4f4Q4zfMzEBWJ/eDfCCdiGBn/KRi+VOKVHHk5X7NqTFWapTDBlMXUagQSsmCok2m84TgLl0JhzqbU0cxJNtui9PT3wz4jmqNSDUFQ1FiDTVkqX6agRcydzfFGKY2iBPzZWYas/EZnAEgRH5KUcOJVUVVLancEj4VixPWG1SNP+2Gq0cQZMI1IJsYJYTzKZJkg3EG07W3xLkcwGpBibXEn0kTc9hON2DcWtDJmRI6bj7rm/yFNtRxqgQQYPXY/aCptOI83li6FQ7IT95Yn8R+WAuLUatZF/V6y0zMliLERaDe3qN+9sMslQZaaq762AgtET/f8AcY0yCcsW3WPKWtD5vtz8Up43kyUs0QN+9r/XF+/RtlQuXqCZipH0VenTFG4/ntAChGYudwOVbxc9N5xe/wBG2Uhcw8k66ijSDZYQXEncgiT6D0xjxbgWx3Lpfx7CHyepH2lWw0AwKkAg7gwQflireKvCf6xLpU8ooDAURqPZjMaTAsRFr9IuOj3wLWTc9McwgFd0OI0XKuFcFqnNNVp0watNy9SmY+yYlgVUN8coNQvY6b3nF0z3DFQtW0aarsF16lMNspBsf8IYgdD2xVv1ikmYrNQrELmT5vKCGYsNXLbzBOogEaRt0x0HKqrUwQRWAXlZ4OsgWJMRJO5jrikQ6WrQ5xbDoSritan+rNlalUCvXpMopu01GdlJixBubDYbY5txjwxWybO1QkUQVplgq86MJ+CQtSFViQGBDDVMicWngXiUZY1HqoG8w6nMwwOrmaTsoBPLb4d94TePvEq1mXzlKpTLaPLYeYNY06mvtIHpFusgeB4hOi4gkcitvBlaumbHLU1C9SmhLalZoJaajadI0kapJkm1mPRuL8Go1UqSKasVYeYQAVYzDE2uGvfHIcqFLfZVWyxptzVDRqsKa6tSlzsCWIBUgiFMsR8XVs54boZp6L1/tnpDYSEJMw2iSBeSDPTcxiTDZRrCDKoKIr6dVvhIO4mbSO3TDLhTBeI0lYcrMw+XlsDNrx+RPrizZrwjQIXSGSIIANrbSGBPytiqcI0pxUM8gLWffv5bRH+fT87YUE1J6H1CiXDKusI+pD5ZEwQD0Bi0+xjChuMmpTZFq6KtOtToM5WA7wpMWiGJIHS3TDrK1QwMGdPKRM6SBcE94Iwm45wKaLCiCrGr5zEEzMEkjsZAFsXqhH5jLl6ZpuswlM67HWwJJHfdR/rxzDheVzD5jJU2Ziv65UrVDECpCAgkbXQt+PYY6jwmqxy9A1JDmnTLat9Wkap9ZnHmXDa0VqS8vm6WH3QpVUHoWQ32+H6JNVLjfh3VxrLZtjC06ekliAvL5hmfdgPcr3xcsrlFp8qDSnMY/eLTuTM7/wBgY3zeRWoDqE8pEHa5B/NRjTheXdKNNKra6ioA7XOphub3N8NJB8E4gazZjUoBpV3oggXKqFYf+RxrwWl5grtUA+0q1FK9IQ+UN+6oJ9cCUq5ernKVKabQryIOo1EXnFrEBY03uJ64e0Ao1BI+I6gIsW579pkH54EJHkOG1EzFYqv2NYU4JkFQlNUiN5IJ3/Zw5ymXFGmiTy01VZNoCgC/0nEoZtZEcukEH1JII+QAPzwu8UcSShl2aopdWK0yo3OshT17En5YEJhSc8uoAORJWZjafcAmJwK9ZadPUsuECqADM3Cj0J/rgv8AVh5mu0gFdu5Wf/FfpjzLZRaa6VEKJP4zP1wJIDO+IaFFzTdyGWJARzuJFwpGxxmGwGMw0L55dz5nlqpnQWD/AHdU2Bt6fjjYFqdOX52WTyi5iSLd+mIOIcY8mqiFGIaJYRaTAgbtfeNvXA/EOOEOFpDzB94qwgWt1Ak9CbfUY67qjQTJXnG0HvaMrevzbuXlDjJqQdJpwDqJabBhYRIbv3EfX3jTGlSaqACQQ0amiSUUmJ9sZl+Jip9xrAqwYRv13gj1GIcxmKS0aiMw1VNYBvLQsi1xZoWbTEkDGN0h1jrzXRZ2hBERy15+im4DnXYyxIERvabfOfwjDmvlBJr1CxWnSSqFXcFVBYgSJsALz8sVvhbhdyBOkAepnBnHxNFUNXyxUKqJVjNxYaenebbd5xLGtHDHf7qOBceO5o5t9l5SZi1SvSVTTcPJYaXIJBjfYLq9gfaGeQzQ8kaaZKgRy6Wk3kQCbbD59IwPReEahcOqsApKkmEUSTIk8pHa5vscQcD4pZKahVJO5UgEQBNjY2PoTtAGKsO8Ny31kfdW4imajHQAYLTz0jX8BWEC1x8sbqTjc0iCgIg1DpTUQNR7AmAcFZrhFSgEUq9VnJ+CG09TqIhVAkDvt746T61NliVwGUaj7gJVxISvzGLP4H8QLTqtQdgA+krym1RrBSRYSoU369e9Wz+bUnRqAJIAJ6neLGx3F8G8Lyi0qyc6FncVURjAOiOvqb6ZBIiB1xz8TiKbxAPPqu3gcLVpuL3iJHT3XWKi7dOuKj48zNeiEqUk8yiLVQGhgTIRtoKBtMywHp1DalxWu0wiwPvaTBt/jMRtfthfxDiwqZd5CVkKnWKf3gBqIHMdxHcxjE7Sy6DK7CQqj4fyhqM1Oio8xVq1aZaVcMWUgyDJJYqDrsQRcbm6ZfP1A/lLQKKpAkkBNIgHSAI6yBuR2jFfXJhHL02D1GoKjIwZRVVdJEsDykgKrQIAjlvOGS8ebWtOoaaaohQlSZI5uYsVhZQT1k7AHFNPs6q+pXY8wD1QXingzfrK1qdMFHQiq0lSjq3K4KgnUS8wdwnQicVLxB4XJyorVHGlCzrSBVKzQUpsdrkBZPxRE7scW3j/ABmmRKVlMEgaQrhmG6odWkPqAksBEG/XC3iXGlqUWUogDyCq8yDlI1SJYEAG4O897BcJMKbBJDj3flVnw9xPNUaHlJVqAH7N+UOyEH4aakjQwlYMi5NpAx0jwzQpZarmUPn61AqVatYWYCRuXZiAJubHmgnHN8vXF00sabGTqmz2BtOkz1ixDCO2CTRIT4wgIhgvxEAklTESNjcMDM9MVseZutVRgItZdXbilJqetHFQaQ32fMSDtYX7745p/wAfp1c9RqAa1dqRdV3FyYEkSxXy7TN9gYwt8OeIKlDMs1GGR7sij4lBaLzGoQYIOx3ucRpVAzfmohT7V2ZWblQF1aB+zHMZkgFhttjW1hPaWBzwDlXeMuzJqNQqqsy6ABsWhYJ2JLRf1jpgt3NoEzv6CDf+++K/l+P7oULQRebQQSL7mIAneY98e/8AMDCoiLTApim03vIKBYtsBq95HbFnDdsqeMzdNM9kDUqUHmPKdnI7zTdPzacECuJEEnUYHUSAfpZT8/U4U5rjGtHXRAZWXe8kEemFPg/NjL5fygrRTdlWdwkgxvsJaPlPXBw3TEI4rCJlWHjyv+rZjQefyqmk9m0GPYA3wNkeJikmSoup11aYAI2U06YYz1wp8Q+M1BbLim2qpRchrQLGxHaJv6YNymcpBaBKMWRAFPRfs4Jieot88INJMKRqNAklM6fEaKsEEKWfyVgbsqFithbSqnfAHHKBpUKrUW01KjKwloBbSF3j9lZHcgYEy1KkurUGJOYq11AIEGorLG/7LE+h9sa8T4pTzC1KYQjSaYDQL6XNrXgMp/HD4btlHis3RHgXj1XNZZXqJGkaJmSzKWVifWArW6sce+NK4VKBedH6xT1x2hrfMwMDcAZMlRp0aau6liajmAZImQsmBaN7W3mcMc5xClVEOpKgq0EDdTPfbb8cHDfsjjU90wzVAO9MaoKP5kdwAy/SW/DHmUouTXFWGRn+zBH3CiSD/n14AyXFUXWWDE6mIYwTpY6o3sASVH+Ed4wWvHE7N9B/PBw3bI4zN0wL4zCNcwFAWnUKooAANMMQAI3LSceYOG7ZHFZuvnTNeKFrKFdjoPxLSBkjYBmY2HeI3HtiTIcVydFqjKGAKxEKRG+nuZIHxTHfFKWgxIABJMRF5nDFvD9cW0M2kAkAGBPSYgzvykziXGfOZVmgwNyiwVkTxVlyzQpRbwdIBPawPvv3xFUrLVpeaEYBWBvEkGw9pg79vXCLh3CTVXUgLEWgQN+gJN2i/pgnhgZVINmZjT0ubDaZJ22I9+2E+u8QnSwtIuPddOctmAa+kgKtOSSxuTcCACe/Yn5YstTIJmAE1gBQHZA2zG66usgRFhEnebc5pvpZlYFXViDcBto+9I37D+GOmZDiSVWpUvMdSRdR/wBwaBPMZiAJkQb2PXGetWe9wDjbVaGYenSpuNMX0nYa+CNXgekKyoWb90k6fwBEztPQ97WLg3AqdFAzqo0xpDAQnyAsb7jofXAz5LL0np5ioKs0wEWGqWBMRAMGZvO4BJ2w5z3D0zS6aquqg6oVymq33o3HSD2xBovdUVKuanGg337roB6aZ9AtQvymXRJQwZChwZMGJnrEjCzMcJ/V1fyEqITUFSziSwGmDqW4In16gggHGcR8NU0y4oJRD00iFLmNTtzMRqksBe4gAmLkxPw7JBQFFMoF1BRq1CJBkWET84jfEgCVRUeGiWv8PhXoyNIuT5QZisk+osJuRtfbG9bMIrnTRmpBgkWBAEAzv0uO0dMeNkqhdv8AohQJpy7qxeNjBgrvsMA8JqeTRAqwhDEMdRKgm8ySeUmBv13jEcwJyylleKeaJFt/Wb92ih4oj5lGL1a2XcNKU1YaQRJUFlUawQDZtremFOc8S53LmmyMgT7yvTVjUcL+1AYTGwi3U7B/S41QqOq0nWoSpcabi0dRtvjZqYelprrTaxLDSStr7MWuPW+HlvqmMTlAFRo5W6X0SrJ+N1rLH6wtOtUJvIYoSLqgqLamCAR06TbGcY8RVQaa+WjFkYPWCXBQE6lX/p9jDGLwO40zWRybU1qolAgcy6UTnVZDIIFxuDAkRiFuIZMU2OVamzaQBTp1PLMGw6EgiegJ6dcIhWNcycwaYNo2+dVnDszSq0CAjoCQVCKspc3BkjSZkRfm9QRrR4TRQ1IcazpV10vfbYT8ImITqYHUY1yGXpGiKJpNzD4KoBA0kwCZj1DAfQ2xLnM+i6BXWCTLGnLoBBEM5iLwSBO0n1rIG6006ji6wt8/f5XlDL1XXSoAUMZGm5BAuSbkbtI77gYIpgpQZVdRpi7ACDYjSskMu4gQ0MCJmRXvEdOrR0MjgUws6GJExYaWBJLNDRJ2E4Np51GFOoeR+U6V3AAWDzEapU7i89ujAuHBbMwcCNVYFyCoCUVQx3IG/Xfff1xWs7RK1BPwln1CxBkzcDfoPwxYFzRSirVJJ/dUsfQ2kmd5tvsNsVvO0R+sahzkqNINoBM7R332N++3ZeWinZedw4qGv2ut942RvH/0t/qzLRy9NahREDPUJjVAJgLBMbHa8wIwz8E/pKfOOKdWiqkkAMjEDYn4Wm9v2uuOYeJMitPMFnJdStMmPvPoUuJ7Bpv/AL4m8O+JDQq025YUiF2C33ABEnYmd9u+MnGcCuu3CUyO0OVvxK+g0ry7JB5Qpnvq1CPlpH1wNm8yUq0VBAFRiDtcxMd9Vpt2OJctmdaoyCVddU+hEr9ZxmcyK1dGr/t1FqD3WY/E42GSLLkNIDrqLPcL116VToqurD0YGCOszb2JwTnNYQ+XGoDlB2/2/liKpmagzFNAF8o03LH7wYEaY/djVPqV9caZaoDWqKKhJpnmWNvM0uvvADAf4iOmEIkwmSYEo1luff8ADp+f4YCzixTckaiT07F4X6KRf0JwVXcSoO5PL7wZ/wDx1f7xjSvSnTBIhlNusEEg+hEg++JquYU/540pVNQNohiPoYn54wG/pH4/3OPNRMRtufpt9b/LDSBUARiynVBBOoDYrzgW9bH5HtgoVN/w/v3nA4Ri+o8oQkAdHBVTJ7Q2ofLEgiPS4/n+M/jhJqWcZiF0YmzRjMNC4n4N4I9Z6iLWgqoaYK9YAJBk2J3U2Bg93vj6ll6Qoqjim5Xy3JV2QhTd5GkFpmQVYtsbbpfCdapkqFeqKia3YJpgNdQ0DcSSbwDMd+iytxc5zM0kKOyioDon4pZdI2MmCbmbExGMAHZuuqfrkJhxvw7RyBpNTzLVHqai0oKYAA5YGo3v6x6Tiu8YzIYUyGNh23vJO+2HvHOIvnKzGrEQyJpUKAAxgKNpm0n+MYrh4e1UAIGfTYaVLWmJMfL64rqMAM7K6k8xlGpTPKVK2YCo1HX8KCR1YwHFpBGxgx1ib46hlOGVVdVUoMuo2jmdioBM9BM/T1wD4H8I1MrSFSuzGoVOmmWMII2ANg5Fiekx3w+4hlnrUIWo2XNtbJEgdVDECBtzCNvXFJAJkKiriTlLPMovh/hhRUauzkErCLqYLTWNJgTEm9xG/e5MTN06aBFdmjq7Sfqbn8+8nCPgPDhRp6RVdlY6gGqFxsLgnuIJ9zgurlrzi1osuZiKzi6JkKSvnQBIAJ3Mm8Ht1uQOnTAC8VSnqZmbmYfGbKWEAR91RCyRaWubE4hzvDUZxqMPpMANDAbSBNoJF4sSMC8QolTTik1TU0EgDSvUkyQFHt7dsRMzKixwcA0CSf8Adv2oOKpUrAeZcsdJWmkggna5kKBu0jb1jGHhQNLyqlPUi9GFxt/LqYwVxLLK9NlqRosTeNjNz2BE/LAFZdKp5b+XoPKJ5b2iNjPt1MYQaG6BLjucBLyNe758CXVaQy5Ipquh7VgxEsCpjcCLT/sMO6GeldepiCBPNqFh0m3zi+BMxVolNNRBUH7I5r36kyNyJxsM8iIop0RtCJ8Kix3ImPkDM9MMCJKKj2vYBN535efqEoqVKVenoy7JrpsWmoFaCZn4dIUnaY797H8KyOzMIqEXk2JsTpkmROJjQoB1L0E1NJ1ikkDrBO4J6d+46wcYyrvGk6CDI8slSLRJIII5Z/pviBGWFoLxVkSYPzl15HwRzUlYmm7aydUqY1EGZEbkRI9sCZykGpmNKAJyyl1WLypBuBIiDGEaeFAwLEgatzclpPUsbkz6bdcE0niaDV6dVgs6dBEJOmOVgJ6EEyJFu0ovog0wGZqb5AubcgeS0rv9kKbVdS0wbhTYQsWZblVtqAkTvM4gyOTDGopCsC+gQgv0Ha5Hebxe8Y143U+0VWJKq2vr+yNQ2n+G998a8J56rhQGvJ5TtNouSJWN5uBftUSALrogcSmSNYn8/CrzSoFVQAjSAJtc26Hp7wcVPxBWBzVNFBmGJPpvb/STJnYYt9LNrB3AUxcED5SLj1EjFX46FSrTabkOCbg3vY/UW7xjs1B/xwFx8OTxwXdfuqrUyozJZqhFKlTiXbmLGBCrF2cqByzabkYN8HcCyz5xVry9NtQpajpDNuobSx9barkgdQDfPDnAqIy9A1aKMyrMmSJPQiYDARB9/nYvFHC0rZRopKXQaqZgAgr67i2OL/bptdEc16Z9J723PLZa+H2GmrTCKiJVZEVRy6Qq7dI1avrjfKcZL5yrl9MLTpq09ySPS3KRbFGyvi2pQcyOXlJU7a/vHexBAmD8Sz1MsqXjdFrNVNNZZVQsG6C8RNrzjqmq0AXXIpYOtUYamXprzEK8CupZgCNSRqHUTcfWPwwJlMhozNasJ+1WkNxH2YYT6WIxW/8A/RsmrFzqXVGsxM6RAiO3tgyj+kTJPBSrM7TCz/qIO+JcVmpKrGEryQGnRNM5liKuW0k6UZgRvbRaTv0j5+uGVYSI72+uFmS8QUarBVqLq/ZO5tPKfvCL2wxQzBm0fy/r9cWNg3CzPDmw1whbKoAgdBH0wNxF2FJyu8R2N7b9ImflibXEzjxxqBB2OGdLKLSA4EqJHIVJN+QEnrJWR7m4HqcbZZyVWSGNwSLAkWP4gjEek69UkCCI7yQQfpP1xuhjbb+/44E1pVzJBICufURH4nGY2NXGYEpXIvEnBXq1KiUQ2lCzuY5ASBL9pIIFrm5jAFLgdTI5hSOZvhYGxRysKZ306iLi8W6468udrGNVE9bFkAnZbquphF9h0viPgWTzVM6S66R8I0oTHqSpJO97z1xyBVg6Fdh1Rjm6t8z7LknEuFVCyNTRn8ufhBY2IM2iZMzHcxMY6z4Q8PBEOimKdQsGrDUDD7kE7cv7I2JONs0OI+aS1SiacQAtIKSTEkyTFrRibhdbNLHnVVPKZKKoFrjcHpv/ALYi+tmdEHyUS2Kc52+Bv6IrMcPqU5YgtAkwdRt6dTHthTQzbugeKgFSSFqKAVsAVi4AEE7m5a+LE2Ydmu3L/gT/APnEb1yFj9Z0npPliTtABW+JZyDp6e6wcNjh9V/H2Syhwxgs6go6AC30tAx7UYEEehB7Y9zVEU0NWvVOhbmYVVHrED85OOW+KP0mElky4KjYHV076hDatxaI7npMPCpZh3ucY81dsy1GiQ1RwIkL5jgFQYkDUQdJgGJ3wvzPjTLJY1EntJO49o644xVzLMdRJJPXqf54jYmb74emi2/1QbuJldYXxFlwFSmRBnSFY2+ZJi/9748FbX8Jk9pv/U45Rg7hnGalEypkdVOx/l7jACRZZ6/8e14LgSXdd55+CunEOIaalGEDNqMtfkGzSRcEjp/PDgZ9egMdjuPwwq4X4ho5gTUp3FrHmHYm0HBeSWmqwTUqG5k6UgdoAO3fCEzKxVxFNrdHN3JJ9IhENUruOSq1iCW0rzDqGtEfIY0rqouiS1uulYsNwZ2mAO2IMyqOVIU8txLAgHvGn0GNy8jdtXeRHpIi4i0TfEXNm0J0sSWw7PBnaB5jXlqveJ8RKlSzBE0ldUsDqPqD8MC9tr4IocObWSxG1gBsDBHqTpjAlZAyBWEkwGsCB3Kg7Gb3Jt1wXks0gktTksANBKsqwI5ToBE9xftgAvK2vrU3UGtzAHQx7dd7KDiFIo5JAaxAkxpsCTFu3tbAPAPLNWi0RBUbtY3tc/tekbxtgrONTCtT2OjSNTAlSx0gydxAI/j3m4flPtQsbNeLWC/iQQG69MQH1AdVrbahEwI17lbBYWxSfFJBzAsoOl52uNBuY9lF/TFsoqyrBaYO5M29T16/leJxT/E9Oa67EkNZTaNIuesm0n+z1qt2FYMMAKo5q9UsyabKq7NED3H+2G3/AB9KZClSw2LTYemxkevT8cUfhXHxXylNzaoqgN/kkSPcLPyOCE4uukhgCCPl/ftjhYLDNqudxf8AH5K6v8rjKtFrBQ1d4+H3SSvkhXq1Fp8heryA/ss95gfGJN7zpvECLHnqPDDY5ak0SvwlWJUx92CwMEybmx64SZnjFKmmuqhR9WgMEVmab9bgjvPbfATZlDq1PKuD8XKVnoFUi47lp9MdAEUhBWh9Gq4NbUtzidJ7lniOpQo0y9CjSpWACtTpsQb7M+pix6jsNsJP1alU0VakWUArbmtyzEXAjv09sMctmcutJ6BY1UMCGgAEW5YAg7Ekk/iZir8Pyr0m8vUtakNQAYlGi+m/XpINj3xU+sDYIZRi5T/wR4ayDVtYeqaqnWg1gKIvylQJIv8AIG1jjpVNiLEzc+kAkkD5CB8sfPXCeLNSZaqnTDEf4b6lPsCSPYnHbeAccXM0g9g8cw7HY/QyP9xjTh6g+k6+q5+MpH626eibs043R8BpR0GoxPxMG9BCqv5LianUnGubrnxZb1qtzjRATebRYfx/LEObboLEyPzxJlqlr+o/Cf44U3hMDsygmy+YlvKddGpiNQvJJLDbYNIHpGMwyx5iWVPOdlA9R55SvzJA/AH8sCZfO5nzGDIqqCQG1A6gOohtUEbSo9Yxp/xqiLmrSH+ddvriF/EFDbz6Y+eOUQDeUqZe1scOesH3T0cYaCF+K0yOhn69etsRLWfrpPspEfLVfCml4iy//vlPsGP8Mbjj9E7Fj7I5/wD1wobMyiK0ZQ0+X6TwVjpAhZ6zMH5Tb8cLON5YGkHr/q/lqdT60kAC5udUEAT6xGI08Q0h+3/9qpP/AI4qn6RfGtL9TeggqaqsKSyOgABBN2AnbpO+EQ081ooNrtd9J7481RfGnjM53Qi61pJMKx3J6kC1th2HzxVcbTjzEwIXRWRjZMXLhfh/KDLLXrO6HeKgEGQYgLDMDEiG6HCP9QFdyMsjEA7tuZIAMSSt/wB5sTLSAoseCT0S5aI6mD7f1xrSoFo9cFZnJvTfRUEN2NxB2IOxEdRgE/OZM/39cQuriWxIR+WD0WDi3pI5h1Ht/TFsy2blQwmG2M77fz2xWuKcJpJRoVKVQu1RZZLEqR8VxsJtBE+uJuFZo00hxAmx7A7/AI/mcJ4ym6xVaHHZLBcK0CvjdKwPUfj/ACwiPFkBiT9DP5Y8bi6dJ+f9cGYrjjAvGrVYg3aD88J+K8cKNppqCRuTMfLAg45G1z7j+eItJzA1U1LMGuqgtv7dz+YvhZibLZhcAA4vqC3emTAtRqVnUMQFtH3QQSBNxvP0+RuSzImm9Iwyhm0mYIVTII1DmIDLJFiJOFlLOeVSNOoHRqgUqNJ5rm/qPYzYYL4Jk1l3JcgJVB+zKqpiGuT8Qk8sd8FNpLxZdh5aykbiP0rxVzQ6e+2KXTqnM8TNM7KtcKALytJo9yWXbFnSdCE3OlZ7TAn2vhLk8kWzb1QpkKwHliYb4ZMXNtV4gde+N1d0tXLwbA18EJLmXNHLpRLBagd1enPMAWZhse0j/NiOjxcqAhUnRILDrBj67CfQ4tfGPB1NdeYg1KoGrmJJJAsd4O3btitU8+tSmeTygtiyjUrEdAdhMzB79ccypXc3tNC7+GAY6eYmPFJuM8bqu7TYBQqj9kagfqYEnthW2ec/ePytg7MJql2EJMTv+P8ATD3wv4co118wqSA5XSxN7DsR3nEw+0kKutmc8mVV8irEk3iLmSAPc/w67YsHABpIaLtNv3YP0BM/ni0eIPDdOjlCQyroKtCyOsWG03+k3xUeFZo+ZDHpJ9TG38PYYg52YWRTbCe+NP0efqwNbLBmowS6btT/AHh1ZO53X1F8JfCnH2psFDMpBlSACQdtiQCpHKRI2U9Djp6eLlCIKaGq5RSbhYMCfU95Aja/agVuCNTzPnmmKdNnYwCAL3CLbSO0mOsdsaKz6c9k3WPDCoey8LqmUzjVKAZypYi+mwN7GJJEjoT36Y34dUkD+95/rjluU49VTNuaZcmpB0MLIo+HdjYDvtO5MnBx8eV2JFIAAapcAaVPS8HYc0AT07zNlfQlOpgrGIAJXRc3VBZR3YDG2YzYVWY7AA/mP44R8B85lD1W1k3kiIG94soj7o2G5JOPcxmvNK9lhxM83X5Q0b7GPXFwqTdZDQghvIIilVqFQRoAIEatcx/lIH9N5MnGYj1U+jqvoaiAj5FSR/dhsMwcQfCp8J232XHH8XZs/wDqKg9mj8oxG/ifNH/1FX5OR+Rw2peB+YhqlukC/r6bepwXmeC0J/6YHsT/ADxWKDik7FUx1SAcazX/AMRVv/8AOPTvzW+eIX49mOuYrH/6j/zw0fhFIHb1gk+vrfvgPimVQadIAnt6ThGkQptrNdogjxasf+7U/wBbfzxC2YJnUSxjqZwa3CttJvff+mC6ORpBedST1MmPwNvpg4Zm6lxmxa6R4w4f5bJ0VNjqnuFaPkRvhtllC/D5YMdaax84g4baea0qFSuWCcp+/shspwWjTqUzXqeaDTDCmSQxJFgADJANt/oBhhluHhKhqKShNoLaoFhEsCD0HpGEuSyrjME1CCxVmWCSBLXjtck/PDPNV6oTSqCWnf8AZO38jGMmIqOzZG29V0cJRYWcR5zTbp5Lzi3AC/2isWeIGszt09MU9eVjqWSNwcX7KVAUVdOyjUPwn8/piocYyrGsxUEgnoJv1xXReXEhyuxFMMAcxBnOt0hfbET1SdyT74Z8HyxWprapTpaQYLgPM2jTebTvgmp4fFSDS8xyZLEUgifKWUD27dtsag0clic93NIw+JaeV1bG/bv89vrjfOZQ0jDIyn9+0+3+5xAKx7x8sJAI5p1wOp5VRXGqRY6X0sJ6gwR8iIO2LN4SphMzytPntAWBq1kiAbKO4BURJgwYxT8hxFQRr5dhIFtouO+LjlWXRrADLYhl7jYyNmBj1EDFZrOpFaP69OuLFWTOeGS2WpGqhKqBDoboy2PMLqZEGe2E+ZrU6NNkZ+aqSssZZmZdN4HaBIHbEPhbi+Yy9XzPOc5csWdTVBSNJWHQyZPLExKix2Ip/EOIfrWYZ6k8xITSBAA2WABCx2iO2NbKzomPFcx+FbnjNbZdCyubcoAKLNIA1a6Y0mBIgvJM2vHttgTh9SrSqF/JBDbqcxTG0EEQTG2KtmMqVWKNYqOlMvOk3DCxtFuYjqJPU2Lgtepls15OYValGoJp1TB+6GEE2PL0+hIGM1R7nNgX6LpUKVBj5qAgbgj2TOrxZnSotWmFVgZirqN9wCq8pj0PyxUKXhRotVQrMrzNf1jyrGIt0x0tGotEJTg9RpPQ9hfY4kDUhtT69EBxh4rhaF1xSwmozeY9lzZvCzVAqeZShZgS+7G5P2Y69zh1wnglbLKQlajpY9VdhI6gaxfYT6AYudPOLEim3uF/lgbNcYCg2Pp0n8OnzwjWfHJU1G4Rt4Pi79BV3j+WqPRcM4bUIACQARBmdR7R9MU7KcDrArIhm2O439Os/wBjF7Ndsyz06K6z94A/D6kwAPr2wPnOGUKNaH15uuQP/Z0c6AfvF2Gy7cpsLyL4sovcZzLlPqta+AICruRy9Y1aiNVmjQYDUhkkGAqJuoMd5CwZmIxG/FvNq6VoswWCEQmy2BuBJO1xEk79MWbM+F8xmahNQLTDMCEpiVQECQIUkJaIuI2jBvDuBeSEQ6adQMW0A3KyoBN5AkzJ5SRYA7SLhqk9zYht0l4blPPqFHEeXNIlmbTVJqMV1KDLQSwIkDuOgs+Ty2SpFtRNdqXI6HQKYNgYVRIUbBCTqvY41y3AAjT9nT1HzCSSQSxknYwewEXwOvB6KKpqZiq0tcIvK8yeax1GbarTaLjAK7DCbMxsVK3EaZrMwddIXUQkjk3UC0mNUbAnSRHUR8Q8SUqdJWte6AmI63JHL0id+1pKvOcWpI706GVao/waRrFiF1ksGBJBJWAAJnmveCn4Zq13D1iNJVppJqBTUdR5VBvO7TJ64HVRrorHZWNvqkxNaqTU8qkdRJ+0NHVvsdSlrbQdoxmLuPDbiyoSBYTSGw6XE22xmKTW/wDPqqxiCOXp7JPUzy7iLC5B7/wwg4lxAa46+0f33x5R4NmUmWloNmDGOsxuYHe0Ygznh2qwXQrlpMtG56wAvz32x1uPCyf05uhjVLTHQfzwDnqmrQJ21E+m2GuX8LZlAzaWIiDI+kXlvkD641qeHMwoM05gdVI0yY62+KBf0wOrAqTcM4GUBR6DE2i8yZ3/ANvbD3gPhSWHnFlWGYldJY7EAKBLD05QJ9MZmfDJqVGpURUVFA1NWALEyYMKIHKdpv1iwxS6sSYT/quSKswnmi07xjXLslRgirzEhQu0kmBEHB2Z8GVIJgnfYEm3W0iPWYsfky4D4ZZWDujqiwZAOljYRMyrQYDTAt3Bw+IFY3DuB1SjPZcZOuoiGiRMwwO4kkwf6Tg1uJpVgh1t91o+Yvf6GMG8U4A9ZmZhy/8Aa1AswW8LIBO8xNxEReQup+CmUiNRebKQBJnvPb1npacUPa1xnmtlNz2WGi94jx5KY5TrY2EGQP4ese2Kw9ckFr3MdPc9MXv/AJZr6dIRJZTNgd9xdyJkb22xZP1WpRRFFKnRQ0/KIZEMmCCQ4lriTfrJOBgDBZFTNU1suOAusOuoANytfcX379cWjhfirUhFWQQPjAtfvGx/D2xa08LU2YItVyBGhmNOwJlpUMxJkkfCLx74m/5I16kUh1lWsFiQTZiAvc8un8r3CplWd2HzKvU+MJU1qwBQAfEp0kHr2iepjcYScU4JRZWei6hgRFPVOuSRy+o6icXyp4NrVFbUEJMQHUOALyoJZtMH9n1vsMSUfB1Q0TTahTDQoV0JUHSfvICEJjVcyb95wGsCLoGFgyFyWhwyo5ICmRvIjT79sG5fh2YpsPLkHflNj79PkcX8+Eq2jSVqBY0xOoX6ALMC3URcQRAxvlfB7iCxYATYrV1QdrASYHUCJBuZjEM8qzgkKhHL1NIWpqAJJt63vAjf88MOG0NEVhRQaZIFRWYEmIkEkNabAbwYjFqbwZWJBRGtpBP2iGIvpDMJMRuIsbAGSTT8I1YVfJIgGCp1Eb/EQR6WPf5FiqAkKJOpVFo5FQocE69XxKI0wYHL3J09e/ecMKWWrNTdadYshlhzMZ/aV6RBv6xv1Mki50/0emrpaq3KBBQKae3zt7j+JxlH9D+lyaWYqICdhfc7GCJEWuMQLlbwxZKOF+IKiUhTppQW2kXqLLGbgKLb7X29cNMrxuoV5nU2jrHL9642mO+/1eJ+j1gTFYjUIaKSDUOxBkH3ImYJnqBxLwWAUV2b7qhkiZYhQSCRDH0Eb+2KHNDrQqyyq24cpctxOmyS/JAixIDX7kmPSCCbYXcW4tRVCSq6SNxJMdYBJ6kXHUiYkYyv4V5Wp00ryAWNRkdfMkH77EKVX4Y0g2BAOEuT8EO7JFHMc0hnJVlIiDeQSDERBMjaSMSFNvNUmm9/1FLuMeNcxUCrlz5akQNBhjf12WB07X3xtwrxNVpItI31LzKs6oEkRcHUZJgHt1BOGr+AvLlmerBkatDgXG91hRBI9p2tjXLeAlfSzVURomdRY+87DrfqTucWnKRCmKJmyHq8YFKoURQCjX5mHKTMxeeW8n09BhhkuLVKvm1Sh5go1QOVRYCR8xG8z6YLX9GnmKp852mFEqxnqACIEASOwsOkYyp+ihqUxVKkxbUBAnczp0gdSNRjGYmlpNzum2i5szp3rXJ8QVWNw4YGwuDBHXvpg7AEkiQcEmirKXQahP3ZYQIkR3EqYjqZM4B4b4F5pSqHkC+h4NzJDQVMAkQf6YNz3hnMINWXzNNFLCGVRpNtMqWAKsFEQsmwFtOJcJpSNMlb5XLNSZiwKFlCk1KcggNIgsNiCZjut7AgmjxKrSIg6QYU6WKgC/azXk9MDNlc9CnN+XVKrGo1dLQCQZEKSSSBIkWJE9XOS8NU69MlapZE1QqtqBNze+oMZNifULfCNN40KQa5uhUK8cBvqX5wTa3cYzEy+H6UCWcen6sTHzKkn36749xDhv3+37Rw3/8AZWN8ovYfTHq5BegFvQYzGYtXQW36oJ2n6Y0/4asBQqgLaAAPpAxmMwJaoer4dosSTRSe4UT9YxFU8LUGAU0VgG1/mTO4k9sZjMEoheHwll4ANJdKjYyfzN/niYeHKSSVoKzgGAoUEzIiSQBaRe3THmMwIU44DTF/LVTa0C0e392wLmfCVKpMrG11CjY/X6RvGPcZgTF1t/yzTkSNog6jPsfT53xtQ4YRqUoESYBDXIO5sBBsDvN/S+YzAiFtV8P0zYa1Nrq7A29yZ+eCsvlAigAkx1Nyfw3OMxmCUQFL+riLC3yxqFje3y/rvjMZgQvBSHvjYZf0/HGYzClC3OXjZfxx55IG6x7mf44zGYaS8FAECCbdiQO3pI+WIf8AhCc3IhDdNI39ehvGMxmGSlCJp5UKAqgBRYBQBHt2xC/DxbUzMOzaCD7jTvjMZgSS3inBKjV1q0qhQrEfaNHto06YsLhgfeLy5XI1iGFd/MJAjy5DqZ/aY379Ou84zGYcpEc0yXJkqIdhHVdI1ehkG3sBgg0S28H+/b3x7jMRQktbwFkmbUcsgY7kFgfwMfhjc+C8jactTJ/eXV+ePMZglKE2o5dR8IgAQOwH1xKJnGYzAgoXM8PRyC+oxbTqbSYPVZ0m/cdB2GAT4cy2sMaCF+8EG2x33/njMZhyiE0oUAqgKoA7X63P44zGYzDTyhf/2Q=="/>
          <p:cNvSpPr>
            <a:spLocks noChangeAspect="1" noChangeArrowheads="1"/>
          </p:cNvSpPr>
          <p:nvPr/>
        </p:nvSpPr>
        <p:spPr bwMode="auto">
          <a:xfrm>
            <a:off x="63500" y="-695325"/>
            <a:ext cx="21621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324" y="3481857"/>
            <a:ext cx="4389388" cy="2918943"/>
          </a:xfrm>
          <a:prstGeom prst="rect">
            <a:avLst/>
          </a:prstGeom>
        </p:spPr>
      </p:pic>
      <p:sp>
        <p:nvSpPr>
          <p:cNvPr id="7" name="Content Placeholder 2"/>
          <p:cNvSpPr txBox="1">
            <a:spLocks/>
          </p:cNvSpPr>
          <p:nvPr/>
        </p:nvSpPr>
        <p:spPr bwMode="auto">
          <a:xfrm>
            <a:off x="547034" y="1854926"/>
            <a:ext cx="3850795" cy="45458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C142"/>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7AC142"/>
              </a:buClr>
              <a:buSzPct val="85000"/>
              <a:buFont typeface="Wingdings" pitchFamily="2" charset="2"/>
              <a:buChar char="n"/>
              <a:defRPr sz="2800">
                <a:solidFill>
                  <a:schemeClr val="tx1"/>
                </a:solidFill>
                <a:latin typeface="+mn-lt"/>
                <a:cs typeface="+mn-cs"/>
              </a:defRPr>
            </a:lvl2pPr>
            <a:lvl3pPr marL="1143000" indent="-228600" algn="l" rtl="0" eaLnBrk="1" fontAlgn="base" hangingPunct="1">
              <a:spcBef>
                <a:spcPct val="20000"/>
              </a:spcBef>
              <a:spcAft>
                <a:spcPct val="0"/>
              </a:spcAft>
              <a:buClr>
                <a:srgbClr val="7AC142"/>
              </a:buClr>
              <a:buSzPct val="85000"/>
              <a:buFont typeface="Wingdings" pitchFamily="2" charset="2"/>
              <a:buChar char="n"/>
              <a:defRPr sz="2400">
                <a:solidFill>
                  <a:schemeClr val="tx1"/>
                </a:solidFill>
                <a:latin typeface="+mn-lt"/>
                <a:cs typeface="+mn-cs"/>
              </a:defRPr>
            </a:lvl3pPr>
            <a:lvl4pPr marL="1600200" indent="-228600" algn="l" rtl="0" eaLnBrk="1" fontAlgn="base" hangingPunct="1">
              <a:spcBef>
                <a:spcPct val="20000"/>
              </a:spcBef>
              <a:spcAft>
                <a:spcPct val="0"/>
              </a:spcAft>
              <a:buClr>
                <a:srgbClr val="7AC142"/>
              </a:buClr>
              <a:buSzPct val="85000"/>
              <a:buFont typeface="Wingdings" pitchFamily="2" charset="2"/>
              <a:buChar char="n"/>
              <a:defRPr sz="2000">
                <a:solidFill>
                  <a:schemeClr val="tx1"/>
                </a:solidFill>
                <a:latin typeface="+mn-lt"/>
                <a:cs typeface="+mn-cs"/>
              </a:defRPr>
            </a:lvl4pPr>
            <a:lvl5pPr marL="2057400" indent="-228600" algn="l" rtl="0" eaLnBrk="1" fontAlgn="base" hangingPunct="1">
              <a:spcBef>
                <a:spcPct val="20000"/>
              </a:spcBef>
              <a:spcAft>
                <a:spcPct val="0"/>
              </a:spcAft>
              <a:buClr>
                <a:srgbClr val="7AC142"/>
              </a:buClr>
              <a:buSzPct val="85000"/>
              <a:buFont typeface="Wingdings" pitchFamily="2" charset="2"/>
              <a:buChar char="n"/>
              <a:defRPr sz="2000">
                <a:solidFill>
                  <a:schemeClr val="tx1"/>
                </a:solidFill>
                <a:latin typeface="+mn-lt"/>
                <a:cs typeface="+mn-cs"/>
              </a:defRPr>
            </a:lvl5pPr>
            <a:lvl6pPr marL="2514600" indent="-228600" algn="l" rtl="0" eaLnBrk="1" fontAlgn="base" hangingPunct="1">
              <a:spcBef>
                <a:spcPct val="20000"/>
              </a:spcBef>
              <a:spcAft>
                <a:spcPct val="0"/>
              </a:spcAft>
              <a:buClr>
                <a:srgbClr val="7AC142"/>
              </a:buClr>
              <a:buSzPct val="85000"/>
              <a:buFont typeface="Wingdings" pitchFamily="2" charset="2"/>
              <a:buChar char="n"/>
              <a:defRPr sz="2000">
                <a:solidFill>
                  <a:schemeClr val="tx1"/>
                </a:solidFill>
                <a:latin typeface="+mn-lt"/>
                <a:cs typeface="+mn-cs"/>
              </a:defRPr>
            </a:lvl6pPr>
            <a:lvl7pPr marL="2971800" indent="-228600" algn="l" rtl="0" eaLnBrk="1" fontAlgn="base" hangingPunct="1">
              <a:spcBef>
                <a:spcPct val="20000"/>
              </a:spcBef>
              <a:spcAft>
                <a:spcPct val="0"/>
              </a:spcAft>
              <a:buClr>
                <a:srgbClr val="7AC142"/>
              </a:buClr>
              <a:buSzPct val="85000"/>
              <a:buFont typeface="Wingdings" pitchFamily="2" charset="2"/>
              <a:buChar char="n"/>
              <a:defRPr sz="2000">
                <a:solidFill>
                  <a:schemeClr val="tx1"/>
                </a:solidFill>
                <a:latin typeface="+mn-lt"/>
                <a:cs typeface="+mn-cs"/>
              </a:defRPr>
            </a:lvl7pPr>
            <a:lvl8pPr marL="3429000" indent="-228600" algn="l" rtl="0" eaLnBrk="1" fontAlgn="base" hangingPunct="1">
              <a:spcBef>
                <a:spcPct val="20000"/>
              </a:spcBef>
              <a:spcAft>
                <a:spcPct val="0"/>
              </a:spcAft>
              <a:buClr>
                <a:srgbClr val="7AC142"/>
              </a:buClr>
              <a:buSzPct val="85000"/>
              <a:buFont typeface="Wingdings" pitchFamily="2" charset="2"/>
              <a:buChar char="n"/>
              <a:defRPr sz="2000">
                <a:solidFill>
                  <a:schemeClr val="tx1"/>
                </a:solidFill>
                <a:latin typeface="+mn-lt"/>
                <a:cs typeface="+mn-cs"/>
              </a:defRPr>
            </a:lvl8pPr>
            <a:lvl9pPr marL="3886200" indent="-228600" algn="l" rtl="0" eaLnBrk="1" fontAlgn="base" hangingPunct="1">
              <a:spcBef>
                <a:spcPct val="20000"/>
              </a:spcBef>
              <a:spcAft>
                <a:spcPct val="0"/>
              </a:spcAft>
              <a:buClr>
                <a:srgbClr val="7AC142"/>
              </a:buClr>
              <a:buSzPct val="85000"/>
              <a:buFont typeface="Wingdings" pitchFamily="2" charset="2"/>
              <a:buChar char="n"/>
              <a:defRPr sz="2000">
                <a:solidFill>
                  <a:schemeClr val="tx1"/>
                </a:solidFill>
                <a:latin typeface="+mn-lt"/>
                <a:cs typeface="+mn-cs"/>
              </a:defRPr>
            </a:lvl9pPr>
          </a:lstStyle>
          <a:p>
            <a:r>
              <a:rPr lang="en-US" sz="2600" dirty="0"/>
              <a:t>Destroyed infrastructure: facilities, roads, electricity, sanitation</a:t>
            </a:r>
          </a:p>
          <a:p>
            <a:r>
              <a:rPr lang="en-US" sz="2600" dirty="0"/>
              <a:t>Ex-combatants, displaced families, and torn communities</a:t>
            </a:r>
          </a:p>
          <a:p>
            <a:r>
              <a:rPr lang="en-US" sz="2600" dirty="0"/>
              <a:t>50% population in extreme poverty</a:t>
            </a:r>
          </a:p>
          <a:p>
            <a:r>
              <a:rPr lang="en-US" sz="2600" dirty="0"/>
              <a:t>Low literacy</a:t>
            </a:r>
          </a:p>
          <a:p>
            <a:r>
              <a:rPr lang="en-US" sz="2600" dirty="0"/>
              <a:t>Foreign debt = 1000x </a:t>
            </a:r>
            <a:r>
              <a:rPr lang="en-US" sz="2600" dirty="0" smtClean="0"/>
              <a:t>GDP</a:t>
            </a:r>
            <a:endParaRPr lang="en-US" sz="2600" dirty="0"/>
          </a:p>
        </p:txBody>
      </p:sp>
    </p:spTree>
    <p:extLst>
      <p:ext uri="{BB962C8B-B14F-4D97-AF65-F5344CB8AC3E}">
        <p14:creationId xmlns:p14="http://schemas.microsoft.com/office/powerpoint/2010/main" val="127763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Liberian Health System 2003 - 2009</a:t>
            </a:r>
            <a:endParaRPr lang="en-US" dirty="0"/>
          </a:p>
        </p:txBody>
      </p:sp>
      <p:sp>
        <p:nvSpPr>
          <p:cNvPr id="3" name="Content Placeholder 2"/>
          <p:cNvSpPr>
            <a:spLocks noGrp="1"/>
          </p:cNvSpPr>
          <p:nvPr>
            <p:ph idx="1"/>
          </p:nvPr>
        </p:nvSpPr>
        <p:spPr>
          <a:xfrm>
            <a:off x="730624" y="1643744"/>
            <a:ext cx="4038600" cy="4810842"/>
          </a:xfrm>
        </p:spPr>
        <p:txBody>
          <a:bodyPr/>
          <a:lstStyle/>
          <a:p>
            <a:pPr marL="0" indent="0">
              <a:buNone/>
            </a:pPr>
            <a:r>
              <a:rPr lang="en-US" u="sng" dirty="0" smtClean="0"/>
              <a:t>Common to many countries</a:t>
            </a:r>
          </a:p>
          <a:p>
            <a:r>
              <a:rPr lang="en-US" dirty="0" smtClean="0"/>
              <a:t>Large but imbalanced distribution of service delivery network</a:t>
            </a:r>
          </a:p>
          <a:p>
            <a:r>
              <a:rPr lang="en-US" dirty="0" smtClean="0"/>
              <a:t>Shortage of key health workers with right skills, motivation, remuneration</a:t>
            </a:r>
          </a:p>
          <a:p>
            <a:r>
              <a:rPr lang="en-US" dirty="0" smtClean="0"/>
              <a:t>Clear overall policy directions yet to be internalized below the central level</a:t>
            </a:r>
            <a:endParaRPr lang="en-US" dirty="0"/>
          </a:p>
        </p:txBody>
      </p:sp>
      <p:sp>
        <p:nvSpPr>
          <p:cNvPr id="5" name="Content Placeholder 2"/>
          <p:cNvSpPr txBox="1">
            <a:spLocks/>
          </p:cNvSpPr>
          <p:nvPr/>
        </p:nvSpPr>
        <p:spPr bwMode="auto">
          <a:xfrm>
            <a:off x="4815798" y="1643744"/>
            <a:ext cx="4038600" cy="48108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C142"/>
              </a:buClr>
              <a:buSzPct val="8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AC142"/>
              </a:buClr>
              <a:buSzPct val="85000"/>
              <a:buFont typeface="Wingdings" pitchFamily="2" charset="2"/>
              <a:buChar char="n"/>
              <a:defRPr sz="2400">
                <a:solidFill>
                  <a:schemeClr val="tx1"/>
                </a:solidFill>
                <a:latin typeface="+mn-lt"/>
                <a:cs typeface="+mn-cs"/>
              </a:defRPr>
            </a:lvl2pPr>
            <a:lvl3pPr marL="1143000" indent="-228600" algn="l" rtl="0" eaLnBrk="1" fontAlgn="base" hangingPunct="1">
              <a:spcBef>
                <a:spcPct val="20000"/>
              </a:spcBef>
              <a:spcAft>
                <a:spcPct val="0"/>
              </a:spcAft>
              <a:buClr>
                <a:srgbClr val="7AC142"/>
              </a:buClr>
              <a:buSzPct val="85000"/>
              <a:buFont typeface="Wingdings" pitchFamily="2" charset="2"/>
              <a:buChar char="n"/>
              <a:defRPr sz="2000">
                <a:solidFill>
                  <a:schemeClr val="tx1"/>
                </a:solidFill>
                <a:latin typeface="+mn-lt"/>
                <a:cs typeface="+mn-cs"/>
              </a:defRPr>
            </a:lvl3pPr>
            <a:lvl4pPr marL="1600200" indent="-228600" algn="l" rtl="0" eaLnBrk="1" fontAlgn="base" hangingPunct="1">
              <a:spcBef>
                <a:spcPct val="20000"/>
              </a:spcBef>
              <a:spcAft>
                <a:spcPct val="0"/>
              </a:spcAft>
              <a:buClr>
                <a:srgbClr val="7AC142"/>
              </a:buClr>
              <a:buSzPct val="85000"/>
              <a:buFont typeface="Wingdings" pitchFamily="2" charset="2"/>
              <a:buChar char="n"/>
              <a:defRPr>
                <a:solidFill>
                  <a:schemeClr val="tx1"/>
                </a:solidFill>
                <a:latin typeface="+mn-lt"/>
                <a:cs typeface="+mn-cs"/>
              </a:defRPr>
            </a:lvl4pPr>
            <a:lvl5pPr marL="20574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5pPr>
            <a:lvl6pPr marL="25146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6pPr>
            <a:lvl7pPr marL="29718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7pPr>
            <a:lvl8pPr marL="34290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8pPr>
            <a:lvl9pPr marL="38862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9pPr>
          </a:lstStyle>
          <a:p>
            <a:pPr marL="0" indent="0">
              <a:buNone/>
            </a:pPr>
            <a:r>
              <a:rPr lang="en-US" u="sng" dirty="0"/>
              <a:t>Unique to post-conflict</a:t>
            </a:r>
          </a:p>
          <a:p>
            <a:r>
              <a:rPr lang="en-US" dirty="0" smtClean="0"/>
              <a:t>Common </a:t>
            </a:r>
            <a:r>
              <a:rPr lang="en-US" dirty="0"/>
              <a:t>problems are amplified with less capacity to fix</a:t>
            </a:r>
          </a:p>
          <a:p>
            <a:r>
              <a:rPr lang="en-US" dirty="0"/>
              <a:t>Destroyed clinics, labs, warehouses</a:t>
            </a:r>
          </a:p>
          <a:p>
            <a:r>
              <a:rPr lang="en-US" dirty="0"/>
              <a:t>Mental health, malnutrition</a:t>
            </a:r>
          </a:p>
          <a:p>
            <a:r>
              <a:rPr lang="en-US" dirty="0"/>
              <a:t>Humanitarian relief, dominance of foreign service providers</a:t>
            </a:r>
            <a:endParaRPr lang="en-US" dirty="0"/>
          </a:p>
        </p:txBody>
      </p:sp>
    </p:spTree>
    <p:extLst>
      <p:ext uri="{BB962C8B-B14F-4D97-AF65-F5344CB8AC3E}">
        <p14:creationId xmlns:p14="http://schemas.microsoft.com/office/powerpoint/2010/main" val="3476386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Strong Stewardship</a:t>
            </a:r>
            <a:endParaRPr lang="en-US" dirty="0"/>
          </a:p>
        </p:txBody>
      </p:sp>
      <p:sp>
        <p:nvSpPr>
          <p:cNvPr id="3" name="Content Placeholder 2"/>
          <p:cNvSpPr>
            <a:spLocks noGrp="1"/>
          </p:cNvSpPr>
          <p:nvPr>
            <p:ph idx="1"/>
          </p:nvPr>
        </p:nvSpPr>
        <p:spPr>
          <a:xfrm>
            <a:off x="735107" y="1981200"/>
            <a:ext cx="4785476" cy="4114800"/>
          </a:xfrm>
        </p:spPr>
        <p:txBody>
          <a:bodyPr/>
          <a:lstStyle/>
          <a:p>
            <a:r>
              <a:rPr lang="en-US" dirty="0" smtClean="0"/>
              <a:t>2005 elections</a:t>
            </a:r>
          </a:p>
          <a:p>
            <a:r>
              <a:rPr lang="en-US" dirty="0" smtClean="0"/>
              <a:t>President and </a:t>
            </a:r>
            <a:r>
              <a:rPr lang="en-US" dirty="0" err="1" smtClean="0"/>
              <a:t>MoF</a:t>
            </a:r>
            <a:r>
              <a:rPr lang="en-US" dirty="0" smtClean="0"/>
              <a:t> vision to move Liberia from recovery to sustainable development</a:t>
            </a:r>
          </a:p>
          <a:p>
            <a:r>
              <a:rPr lang="en-US" dirty="0" smtClean="0"/>
              <a:t>Middle-income by 2030</a:t>
            </a:r>
          </a:p>
          <a:p>
            <a:r>
              <a:rPr lang="en-US" dirty="0" smtClean="0"/>
              <a:t>$5 billion debt cancelled by IMF and </a:t>
            </a:r>
            <a:r>
              <a:rPr lang="en-US" dirty="0" err="1" smtClean="0"/>
              <a:t>bilaterals</a:t>
            </a:r>
            <a:r>
              <a:rPr lang="en-US" dirty="0" smtClean="0"/>
              <a:t> in 2010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415" y="2000250"/>
            <a:ext cx="2857500" cy="2857500"/>
          </a:xfrm>
          <a:prstGeom prst="rect">
            <a:avLst/>
          </a:prstGeom>
        </p:spPr>
      </p:pic>
      <p:sp>
        <p:nvSpPr>
          <p:cNvPr id="5" name="TextBox 4"/>
          <p:cNvSpPr txBox="1"/>
          <p:nvPr/>
        </p:nvSpPr>
        <p:spPr>
          <a:xfrm>
            <a:off x="5895415" y="5052822"/>
            <a:ext cx="2857500" cy="738664"/>
          </a:xfrm>
          <a:prstGeom prst="rect">
            <a:avLst/>
          </a:prstGeom>
          <a:noFill/>
        </p:spPr>
        <p:txBody>
          <a:bodyPr wrap="square" rtlCol="0">
            <a:spAutoFit/>
          </a:bodyPr>
          <a:lstStyle/>
          <a:p>
            <a:r>
              <a:rPr lang="en-US" sz="1400" b="1" dirty="0" smtClean="0"/>
              <a:t>Ellen </a:t>
            </a:r>
            <a:r>
              <a:rPr lang="en-US" sz="1400" b="1" dirty="0" err="1" smtClean="0"/>
              <a:t>Sirleaf</a:t>
            </a:r>
            <a:r>
              <a:rPr lang="en-US" sz="1400" b="1" dirty="0" smtClean="0"/>
              <a:t> Johnson</a:t>
            </a:r>
          </a:p>
          <a:p>
            <a:r>
              <a:rPr lang="en-US" sz="1400" b="1" dirty="0" smtClean="0"/>
              <a:t>Elected President of </a:t>
            </a:r>
            <a:r>
              <a:rPr lang="en-US" sz="1400" b="1" dirty="0" smtClean="0"/>
              <a:t>Liberia, </a:t>
            </a:r>
            <a:br>
              <a:rPr lang="en-US" sz="1400" b="1" dirty="0" smtClean="0"/>
            </a:br>
            <a:r>
              <a:rPr lang="en-US" sz="1400" b="1" dirty="0" smtClean="0"/>
              <a:t>2005 </a:t>
            </a:r>
            <a:r>
              <a:rPr lang="en-US" sz="1400" b="1" dirty="0" smtClean="0"/>
              <a:t>and 2011</a:t>
            </a:r>
            <a:endParaRPr lang="en-US" sz="1400" dirty="0"/>
          </a:p>
        </p:txBody>
      </p:sp>
    </p:spTree>
    <p:extLst>
      <p:ext uri="{BB962C8B-B14F-4D97-AF65-F5344CB8AC3E}">
        <p14:creationId xmlns:p14="http://schemas.microsoft.com/office/powerpoint/2010/main" val="781914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Strong Stewardship in Health Sector</a:t>
            </a:r>
            <a:endParaRPr lang="en-US" dirty="0"/>
          </a:p>
        </p:txBody>
      </p:sp>
      <p:sp>
        <p:nvSpPr>
          <p:cNvPr id="3" name="Content Placeholder 2"/>
          <p:cNvSpPr>
            <a:spLocks noGrp="1"/>
          </p:cNvSpPr>
          <p:nvPr>
            <p:ph idx="1"/>
          </p:nvPr>
        </p:nvSpPr>
        <p:spPr>
          <a:xfrm>
            <a:off x="519953" y="1766039"/>
            <a:ext cx="5226423" cy="4114800"/>
          </a:xfrm>
        </p:spPr>
        <p:txBody>
          <a:bodyPr/>
          <a:lstStyle/>
          <a:p>
            <a:r>
              <a:rPr lang="en-US" dirty="0" smtClean="0"/>
              <a:t>2006-2011 </a:t>
            </a:r>
            <a:r>
              <a:rPr lang="en-US" dirty="0" smtClean="0"/>
              <a:t>health sector plan</a:t>
            </a:r>
          </a:p>
          <a:p>
            <a:r>
              <a:rPr lang="en-US" dirty="0" smtClean="0"/>
              <a:t>Basic package of essential services</a:t>
            </a:r>
          </a:p>
          <a:p>
            <a:r>
              <a:rPr lang="en-US" dirty="0" smtClean="0"/>
              <a:t>“Free care for all” policy</a:t>
            </a:r>
          </a:p>
          <a:p>
            <a:r>
              <a:rPr lang="en-US" dirty="0" smtClean="0"/>
              <a:t>Pooled donor fund for health</a:t>
            </a:r>
          </a:p>
          <a:p>
            <a:r>
              <a:rPr lang="en-US" dirty="0" smtClean="0"/>
              <a:t>Financial management office to manage other </a:t>
            </a:r>
            <a:r>
              <a:rPr lang="en-US" dirty="0" err="1" smtClean="0"/>
              <a:t>govt</a:t>
            </a:r>
            <a:r>
              <a:rPr lang="en-US" dirty="0" smtClean="0"/>
              <a:t> and donor funds</a:t>
            </a:r>
          </a:p>
          <a:p>
            <a:r>
              <a:rPr lang="en-US" dirty="0"/>
              <a:t>Performance-based contracts for private and public service </a:t>
            </a:r>
            <a:r>
              <a:rPr lang="en-US" dirty="0" smtClean="0"/>
              <a:t>providers</a:t>
            </a:r>
            <a:r>
              <a:rPr lang="en-US" dirty="0"/>
              <a:t/>
            </a:r>
            <a:br>
              <a:rPr lang="en-US" dirty="0"/>
            </a:b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92" y="2223249"/>
            <a:ext cx="2736031" cy="3182470"/>
          </a:xfrm>
          <a:prstGeom prst="rect">
            <a:avLst/>
          </a:prstGeom>
        </p:spPr>
      </p:pic>
      <p:sp>
        <p:nvSpPr>
          <p:cNvPr id="6" name="TextBox 5"/>
          <p:cNvSpPr txBox="1"/>
          <p:nvPr/>
        </p:nvSpPr>
        <p:spPr>
          <a:xfrm>
            <a:off x="5922192" y="5522842"/>
            <a:ext cx="2491388" cy="430887"/>
          </a:xfrm>
          <a:prstGeom prst="rect">
            <a:avLst/>
          </a:prstGeom>
          <a:noFill/>
        </p:spPr>
        <p:txBody>
          <a:bodyPr wrap="none" rtlCol="0">
            <a:spAutoFit/>
          </a:bodyPr>
          <a:lstStyle/>
          <a:p>
            <a:r>
              <a:rPr lang="en-US" sz="1100" b="1" dirty="0"/>
              <a:t>Walter T. </a:t>
            </a:r>
            <a:r>
              <a:rPr lang="en-US" sz="1100" b="1" dirty="0" err="1"/>
              <a:t>Gwenigale</a:t>
            </a:r>
            <a:r>
              <a:rPr lang="en-US" sz="1100" b="1" dirty="0"/>
              <a:t>, M.D., </a:t>
            </a:r>
            <a:endParaRPr lang="en-US" sz="1100" b="1" dirty="0" smtClean="0"/>
          </a:p>
          <a:p>
            <a:r>
              <a:rPr lang="en-US" sz="1100" b="1" dirty="0" smtClean="0"/>
              <a:t>Minister </a:t>
            </a:r>
            <a:r>
              <a:rPr lang="en-US" sz="1100" b="1" dirty="0"/>
              <a:t>for Health &amp; Social </a:t>
            </a:r>
            <a:r>
              <a:rPr lang="en-US" sz="1100" b="1" dirty="0" smtClean="0"/>
              <a:t>Welfare</a:t>
            </a:r>
            <a:endParaRPr lang="en-US" sz="1100" dirty="0"/>
          </a:p>
        </p:txBody>
      </p:sp>
    </p:spTree>
    <p:extLst>
      <p:ext uri="{BB962C8B-B14F-4D97-AF65-F5344CB8AC3E}">
        <p14:creationId xmlns:p14="http://schemas.microsoft.com/office/powerpoint/2010/main" val="1739493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235" y="277906"/>
            <a:ext cx="7543800" cy="1143000"/>
          </a:xfrm>
        </p:spPr>
        <p:txBody>
          <a:bodyPr/>
          <a:lstStyle/>
          <a:p>
            <a:r>
              <a:rPr lang="en-US" dirty="0" smtClean="0"/>
              <a:t>Key Health </a:t>
            </a:r>
            <a:r>
              <a:rPr lang="en-US" dirty="0"/>
              <a:t>F</a:t>
            </a:r>
            <a:r>
              <a:rPr lang="en-US" dirty="0" smtClean="0"/>
              <a:t>inancing Challenges </a:t>
            </a:r>
            <a:r>
              <a:rPr lang="en-US" dirty="0" smtClean="0"/>
              <a:t/>
            </a:r>
            <a:br>
              <a:rPr lang="en-US" dirty="0" smtClean="0"/>
            </a:br>
            <a:r>
              <a:rPr lang="en-US" dirty="0" smtClean="0"/>
              <a:t>in </a:t>
            </a:r>
            <a:r>
              <a:rPr lang="en-US" dirty="0" smtClean="0"/>
              <a:t>2009</a:t>
            </a:r>
            <a:endParaRPr lang="en-US" dirty="0"/>
          </a:p>
        </p:txBody>
      </p:sp>
      <p:sp>
        <p:nvSpPr>
          <p:cNvPr id="3" name="Content Placeholder 2"/>
          <p:cNvSpPr>
            <a:spLocks noGrp="1"/>
          </p:cNvSpPr>
          <p:nvPr>
            <p:ph idx="1"/>
          </p:nvPr>
        </p:nvSpPr>
        <p:spPr>
          <a:xfrm>
            <a:off x="860613" y="1900518"/>
            <a:ext cx="6941698" cy="4195482"/>
          </a:xfrm>
        </p:spPr>
        <p:txBody>
          <a:bodyPr>
            <a:normAutofit/>
          </a:bodyPr>
          <a:lstStyle/>
          <a:p>
            <a:r>
              <a:rPr lang="en-US" dirty="0"/>
              <a:t>Clear overall </a:t>
            </a:r>
            <a:r>
              <a:rPr lang="en-US" dirty="0" smtClean="0"/>
              <a:t>policy direction for sector, </a:t>
            </a:r>
            <a:r>
              <a:rPr lang="en-US" dirty="0"/>
              <a:t>but </a:t>
            </a:r>
            <a:r>
              <a:rPr lang="en-US" dirty="0" smtClean="0"/>
              <a:t>implications for financing not clear</a:t>
            </a:r>
          </a:p>
          <a:p>
            <a:r>
              <a:rPr lang="en-US" dirty="0"/>
              <a:t>Gaps in </a:t>
            </a:r>
            <a:r>
              <a:rPr lang="en-US" dirty="0" smtClean="0"/>
              <a:t>evidence</a:t>
            </a:r>
          </a:p>
          <a:p>
            <a:r>
              <a:rPr lang="en-US" dirty="0" smtClean="0"/>
              <a:t>Polarized views of free care policy</a:t>
            </a:r>
          </a:p>
          <a:p>
            <a:r>
              <a:rPr lang="en-US" dirty="0" smtClean="0"/>
              <a:t>Global recession cuts government health budget in 2009</a:t>
            </a:r>
          </a:p>
          <a:p>
            <a:r>
              <a:rPr lang="en-US" dirty="0"/>
              <a:t>Small, over-burdened team at ministry</a:t>
            </a:r>
            <a:endParaRPr lang="en-US" dirty="0" smtClean="0"/>
          </a:p>
        </p:txBody>
      </p:sp>
    </p:spTree>
    <p:extLst>
      <p:ext uri="{BB962C8B-B14F-4D97-AF65-F5344CB8AC3E}">
        <p14:creationId xmlns:p14="http://schemas.microsoft.com/office/powerpoint/2010/main" val="4059035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Systems 20/20 Strategy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9351766"/>
              </p:ext>
            </p:extLst>
          </p:nvPr>
        </p:nvGraphicFramePr>
        <p:xfrm>
          <a:off x="720307" y="1933509"/>
          <a:ext cx="4852358" cy="4458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64370" y="2606524"/>
            <a:ext cx="2898475" cy="2246769"/>
          </a:xfrm>
          <a:prstGeom prst="rect">
            <a:avLst/>
          </a:prstGeom>
          <a:noFill/>
        </p:spPr>
        <p:txBody>
          <a:bodyPr wrap="square" rtlCol="0">
            <a:spAutoFit/>
          </a:bodyPr>
          <a:lstStyle/>
          <a:p>
            <a:pPr algn="ctr"/>
            <a:r>
              <a:rPr lang="en-US" sz="2200" dirty="0" smtClean="0">
                <a:latin typeface="Arial" pitchFamily="34" charset="0"/>
                <a:cs typeface="Arial" pitchFamily="34" charset="0"/>
              </a:rPr>
              <a:t>Capacity </a:t>
            </a:r>
            <a:r>
              <a:rPr lang="en-US" sz="2200" dirty="0" smtClean="0">
                <a:latin typeface="Arial" pitchFamily="34" charset="0"/>
                <a:cs typeface="Arial" pitchFamily="34" charset="0"/>
              </a:rPr>
              <a:t>Building</a:t>
            </a:r>
            <a:br>
              <a:rPr lang="en-US" sz="2200" dirty="0" smtClean="0">
                <a:latin typeface="Arial" pitchFamily="34" charset="0"/>
                <a:cs typeface="Arial" pitchFamily="34" charset="0"/>
              </a:rPr>
            </a:br>
            <a:r>
              <a:rPr lang="en-US" sz="2200" dirty="0" smtClean="0">
                <a:latin typeface="Arial" pitchFamily="34" charset="0"/>
                <a:cs typeface="Arial" pitchFamily="34" charset="0"/>
              </a:rPr>
              <a:t>   across </a:t>
            </a:r>
            <a:r>
              <a:rPr lang="en-US" sz="2200" dirty="0" smtClean="0">
                <a:latin typeface="Arial" pitchFamily="34" charset="0"/>
                <a:cs typeface="Arial" pitchFamily="34" charset="0"/>
              </a:rPr>
              <a:t>all activities</a:t>
            </a:r>
          </a:p>
          <a:p>
            <a:pPr algn="ctr"/>
            <a:endParaRPr lang="en-US" sz="1200" dirty="0" smtClean="0">
              <a:latin typeface="Arial" pitchFamily="34" charset="0"/>
              <a:cs typeface="Arial" pitchFamily="34" charset="0"/>
            </a:endParaRPr>
          </a:p>
          <a:p>
            <a:pPr marL="173038" indent="-173038">
              <a:buFont typeface="Arial" pitchFamily="34" charset="0"/>
              <a:buChar char="•"/>
            </a:pPr>
            <a:r>
              <a:rPr lang="en-US" sz="1800" dirty="0" smtClean="0">
                <a:latin typeface="Arial" pitchFamily="34" charset="0"/>
                <a:cs typeface="Arial" pitchFamily="34" charset="0"/>
              </a:rPr>
              <a:t>Legal Council’s Office</a:t>
            </a:r>
          </a:p>
          <a:p>
            <a:pPr marL="173038" lvl="1"/>
            <a:endParaRPr lang="en-US" sz="1400" dirty="0" smtClean="0">
              <a:latin typeface="Arial" pitchFamily="34" charset="0"/>
              <a:cs typeface="Arial" pitchFamily="34" charset="0"/>
            </a:endParaRPr>
          </a:p>
          <a:p>
            <a:pPr marL="173038" indent="-173038">
              <a:buFont typeface="Arial" pitchFamily="34" charset="0"/>
              <a:buChar char="•"/>
            </a:pPr>
            <a:r>
              <a:rPr lang="en-US" sz="1800" dirty="0" smtClean="0">
                <a:latin typeface="Arial" pitchFamily="34" charset="0"/>
                <a:cs typeface="Arial" pitchFamily="34" charset="0"/>
              </a:rPr>
              <a:t>Division of Policy and Health Financing</a:t>
            </a:r>
            <a:endParaRPr lang="en-US" sz="1800" dirty="0">
              <a:latin typeface="Arial" pitchFamily="34" charset="0"/>
              <a:cs typeface="Arial" pitchFamily="34" charset="0"/>
            </a:endParaRPr>
          </a:p>
          <a:p>
            <a:pPr marL="173038" lvl="1"/>
            <a:endParaRPr lang="en-US" sz="1600" dirty="0"/>
          </a:p>
        </p:txBody>
      </p:sp>
      <p:sp>
        <p:nvSpPr>
          <p:cNvPr id="3" name="Left Brace 2"/>
          <p:cNvSpPr/>
          <p:nvPr/>
        </p:nvSpPr>
        <p:spPr bwMode="auto">
          <a:xfrm>
            <a:off x="5441561" y="1936376"/>
            <a:ext cx="1183342" cy="4249271"/>
          </a:xfrm>
          <a:prstGeom prst="leftBrace">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 name="Down Arrow 6"/>
          <p:cNvSpPr/>
          <p:nvPr/>
        </p:nvSpPr>
        <p:spPr bwMode="auto">
          <a:xfrm>
            <a:off x="2904565" y="2877669"/>
            <a:ext cx="421341"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 name="Down Arrow 7"/>
          <p:cNvSpPr/>
          <p:nvPr/>
        </p:nvSpPr>
        <p:spPr bwMode="auto">
          <a:xfrm>
            <a:off x="2967317" y="4061011"/>
            <a:ext cx="421341"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9" name="Down Arrow 8"/>
          <p:cNvSpPr/>
          <p:nvPr/>
        </p:nvSpPr>
        <p:spPr bwMode="auto">
          <a:xfrm>
            <a:off x="2989729" y="5190565"/>
            <a:ext cx="421341"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603595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Systems 20/20 </a:t>
            </a:r>
            <a:r>
              <a:rPr lang="en-US" dirty="0" smtClean="0"/>
              <a:t/>
            </a:r>
            <a:br>
              <a:rPr lang="en-US" dirty="0" smtClean="0"/>
            </a:br>
            <a:r>
              <a:rPr lang="en-US" dirty="0" smtClean="0"/>
              <a:t>Strategy Implementation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1140899"/>
              </p:ext>
            </p:extLst>
          </p:nvPr>
        </p:nvGraphicFramePr>
        <p:xfrm>
          <a:off x="720307" y="1933509"/>
          <a:ext cx="4852358"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6"/>
          <p:cNvSpPr/>
          <p:nvPr/>
        </p:nvSpPr>
        <p:spPr bwMode="auto">
          <a:xfrm>
            <a:off x="6386994" y="1037566"/>
            <a:ext cx="2394294" cy="1645920"/>
          </a:xfrm>
          <a:prstGeom prst="wedgeRectCallout">
            <a:avLst>
              <a:gd name="adj1" fmla="val -108951"/>
              <a:gd name="adj2" fmla="val 31955"/>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sz="2000" dirty="0">
                <a:solidFill>
                  <a:srgbClr val="FF0000"/>
                </a:solidFill>
                <a:latin typeface="Arial" pitchFamily="34" charset="0"/>
                <a:cs typeface="Arial" pitchFamily="34" charset="0"/>
              </a:rPr>
              <a:t>NHA, BIA, </a:t>
            </a:r>
            <a:endParaRPr lang="en-US" sz="2000" dirty="0" smtClean="0">
              <a:solidFill>
                <a:srgbClr val="FF0000"/>
              </a:solidFill>
              <a:latin typeface="Arial" pitchFamily="34" charset="0"/>
              <a:cs typeface="Arial" pitchFamily="34" charset="0"/>
            </a:endParaRPr>
          </a:p>
          <a:p>
            <a:r>
              <a:rPr lang="en-US" sz="2000" dirty="0" smtClean="0">
                <a:solidFill>
                  <a:srgbClr val="FF0000"/>
                </a:solidFill>
                <a:latin typeface="Arial" pitchFamily="34" charset="0"/>
                <a:cs typeface="Arial" pitchFamily="34" charset="0"/>
              </a:rPr>
              <a:t>burden on</a:t>
            </a:r>
          </a:p>
          <a:p>
            <a:r>
              <a:rPr lang="en-US" sz="2000" dirty="0" smtClean="0">
                <a:solidFill>
                  <a:srgbClr val="FF0000"/>
                </a:solidFill>
                <a:latin typeface="Arial" pitchFamily="34" charset="0"/>
                <a:cs typeface="Arial" pitchFamily="34" charset="0"/>
              </a:rPr>
              <a:t>households + </a:t>
            </a:r>
          </a:p>
          <a:p>
            <a:r>
              <a:rPr lang="en-US" sz="2000" dirty="0" smtClean="0">
                <a:solidFill>
                  <a:srgbClr val="FF0000"/>
                </a:solidFill>
                <a:latin typeface="Arial" pitchFamily="34" charset="0"/>
                <a:cs typeface="Arial" pitchFamily="34" charset="0"/>
              </a:rPr>
              <a:t>PER, BPHS costing,</a:t>
            </a:r>
          </a:p>
          <a:p>
            <a:r>
              <a:rPr lang="en-US" sz="2000" dirty="0" smtClean="0">
                <a:solidFill>
                  <a:srgbClr val="FF0000"/>
                </a:solidFill>
                <a:latin typeface="Arial" pitchFamily="34" charset="0"/>
                <a:cs typeface="Arial" pitchFamily="34" charset="0"/>
              </a:rPr>
              <a:t>facility accreditation</a:t>
            </a:r>
            <a:endParaRPr lang="en-US" sz="2000" dirty="0">
              <a:solidFill>
                <a:srgbClr val="FF0000"/>
              </a:solidFill>
              <a:latin typeface="Arial" pitchFamily="34" charset="0"/>
              <a:cs typeface="Arial" pitchFamily="34" charset="0"/>
            </a:endParaRPr>
          </a:p>
        </p:txBody>
      </p:sp>
      <p:sp>
        <p:nvSpPr>
          <p:cNvPr id="8" name="Rectangular Callout 7"/>
          <p:cNvSpPr/>
          <p:nvPr/>
        </p:nvSpPr>
        <p:spPr bwMode="auto">
          <a:xfrm>
            <a:off x="5105591" y="2794581"/>
            <a:ext cx="2674997" cy="1128710"/>
          </a:xfrm>
          <a:prstGeom prst="wedgeRectCallout">
            <a:avLst>
              <a:gd name="adj1" fmla="val -102466"/>
              <a:gd name="adj2" fmla="val 2174"/>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dirty="0" smtClean="0">
                <a:solidFill>
                  <a:srgbClr val="FF0000"/>
                </a:solidFill>
                <a:latin typeface="Arial" pitchFamily="34" charset="0"/>
                <a:cs typeface="Arial" pitchFamily="34" charset="0"/>
              </a:rPr>
              <a:t>Organized national</a:t>
            </a:r>
          </a:p>
          <a:p>
            <a:r>
              <a:rPr lang="en-US" dirty="0">
                <a:solidFill>
                  <a:srgbClr val="FF0000"/>
                </a:solidFill>
                <a:latin typeface="Arial" pitchFamily="34" charset="0"/>
                <a:cs typeface="Arial" pitchFamily="34" charset="0"/>
              </a:rPr>
              <a:t>a</a:t>
            </a:r>
            <a:r>
              <a:rPr lang="en-US" dirty="0" smtClean="0">
                <a:solidFill>
                  <a:srgbClr val="FF0000"/>
                </a:solidFill>
                <a:latin typeface="Arial" pitchFamily="34" charset="0"/>
                <a:cs typeface="Arial" pitchFamily="34" charset="0"/>
              </a:rPr>
              <a:t>nd county</a:t>
            </a:r>
          </a:p>
          <a:p>
            <a:r>
              <a:rPr lang="en-US" dirty="0" smtClean="0">
                <a:solidFill>
                  <a:srgbClr val="FF0000"/>
                </a:solidFill>
                <a:latin typeface="Arial" pitchFamily="34" charset="0"/>
                <a:cs typeface="Arial" pitchFamily="34" charset="0"/>
              </a:rPr>
              <a:t>consultations</a:t>
            </a:r>
            <a:endParaRPr lang="en-US" dirty="0">
              <a:solidFill>
                <a:srgbClr val="FF0000"/>
              </a:solidFill>
              <a:latin typeface="Arial" pitchFamily="34" charset="0"/>
              <a:cs typeface="Arial" pitchFamily="34" charset="0"/>
            </a:endParaRPr>
          </a:p>
        </p:txBody>
      </p:sp>
      <p:sp>
        <p:nvSpPr>
          <p:cNvPr id="9" name="Rectangular Callout 8"/>
          <p:cNvSpPr/>
          <p:nvPr/>
        </p:nvSpPr>
        <p:spPr bwMode="auto">
          <a:xfrm>
            <a:off x="5718792" y="4156498"/>
            <a:ext cx="2740672" cy="1520952"/>
          </a:xfrm>
          <a:prstGeom prst="wedgeRectCallout">
            <a:avLst>
              <a:gd name="adj1" fmla="val -78177"/>
              <a:gd name="adj2" fmla="val -17709"/>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dirty="0" smtClean="0">
                <a:solidFill>
                  <a:srgbClr val="FF0000"/>
                </a:solidFill>
                <a:latin typeface="Arial" pitchFamily="34" charset="0"/>
                <a:cs typeface="Arial" pitchFamily="34" charset="0"/>
              </a:rPr>
              <a:t>Highly visual </a:t>
            </a:r>
          </a:p>
          <a:p>
            <a:r>
              <a:rPr lang="en-US" dirty="0" smtClean="0">
                <a:solidFill>
                  <a:srgbClr val="FF0000"/>
                </a:solidFill>
                <a:latin typeface="Arial" pitchFamily="34" charset="0"/>
                <a:cs typeface="Arial" pitchFamily="34" charset="0"/>
              </a:rPr>
              <a:t>presentation of key</a:t>
            </a:r>
          </a:p>
          <a:p>
            <a:r>
              <a:rPr lang="en-US" dirty="0" smtClean="0">
                <a:solidFill>
                  <a:srgbClr val="FF0000"/>
                </a:solidFill>
                <a:latin typeface="Arial" pitchFamily="34" charset="0"/>
                <a:cs typeface="Arial" pitchFamily="34" charset="0"/>
              </a:rPr>
              <a:t>findings and policy</a:t>
            </a:r>
          </a:p>
          <a:p>
            <a:r>
              <a:rPr lang="en-US" dirty="0" smtClean="0">
                <a:solidFill>
                  <a:srgbClr val="FF0000"/>
                </a:solidFill>
                <a:latin typeface="Arial" pitchFamily="34" charset="0"/>
                <a:cs typeface="Arial" pitchFamily="34" charset="0"/>
              </a:rPr>
              <a:t>options</a:t>
            </a:r>
            <a:endParaRPr lang="en-US" dirty="0">
              <a:solidFill>
                <a:srgbClr val="FF0000"/>
              </a:solidFill>
              <a:latin typeface="Arial" pitchFamily="34" charset="0"/>
              <a:cs typeface="Arial" pitchFamily="34" charset="0"/>
            </a:endParaRPr>
          </a:p>
        </p:txBody>
      </p:sp>
      <p:sp>
        <p:nvSpPr>
          <p:cNvPr id="10" name="Rectangular Callout 9"/>
          <p:cNvSpPr/>
          <p:nvPr/>
        </p:nvSpPr>
        <p:spPr bwMode="auto">
          <a:xfrm>
            <a:off x="3372521" y="5775485"/>
            <a:ext cx="4211620" cy="433291"/>
          </a:xfrm>
          <a:prstGeom prst="wedgeRectCallout">
            <a:avLst>
              <a:gd name="adj1" fmla="val -65415"/>
              <a:gd name="adj2" fmla="val -65391"/>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dirty="0" smtClean="0">
                <a:solidFill>
                  <a:srgbClr val="FF0000"/>
                </a:solidFill>
                <a:latin typeface="Arial" pitchFamily="34" charset="0"/>
                <a:cs typeface="Arial" pitchFamily="34" charset="0"/>
              </a:rPr>
              <a:t>Collaborated with World Bank</a:t>
            </a:r>
          </a:p>
        </p:txBody>
      </p:sp>
      <p:sp>
        <p:nvSpPr>
          <p:cNvPr id="3" name="Horizontal Scroll 2"/>
          <p:cNvSpPr/>
          <p:nvPr/>
        </p:nvSpPr>
        <p:spPr bwMode="auto">
          <a:xfrm>
            <a:off x="1832386" y="2489141"/>
            <a:ext cx="4727448" cy="2551176"/>
          </a:xfrm>
          <a:prstGeom prst="horizontalScroll">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pitchFamily="34" charset="0"/>
                <a:cs typeface="Arial" pitchFamily="34" charset="0"/>
              </a:rPr>
              <a:t>MOHSW submitted</a:t>
            </a:r>
            <a:r>
              <a:rPr kumimoji="0" lang="en-US" sz="2400" b="0" i="0" u="none" strike="noStrike" cap="none" normalizeH="0" dirty="0" smtClean="0">
                <a:ln>
                  <a:noFill/>
                </a:ln>
                <a:solidFill>
                  <a:schemeClr val="tx2"/>
                </a:solidFill>
                <a:effectLst/>
                <a:latin typeface="Arial" pitchFamily="34" charset="0"/>
                <a:cs typeface="Arial" pitchFamily="34" charset="0"/>
              </a:rPr>
              <a:t> the new</a:t>
            </a:r>
          </a:p>
          <a:p>
            <a:pPr marL="0" marR="0" indent="0" algn="l" defTabSz="914400" rtl="0" eaLnBrk="1" fontAlgn="base" latinLnBrk="0" hangingPunct="1">
              <a:lnSpc>
                <a:spcPct val="100000"/>
              </a:lnSpc>
              <a:spcBef>
                <a:spcPct val="0"/>
              </a:spcBef>
              <a:spcAft>
                <a:spcPct val="0"/>
              </a:spcAft>
              <a:buClrTx/>
              <a:buSzTx/>
              <a:buFontTx/>
              <a:buNone/>
              <a:tabLst/>
            </a:pPr>
            <a:r>
              <a:rPr lang="en-US" baseline="0" dirty="0" smtClean="0">
                <a:solidFill>
                  <a:schemeClr val="tx2"/>
                </a:solidFill>
                <a:latin typeface="Arial" pitchFamily="34" charset="0"/>
                <a:cs typeface="Arial" pitchFamily="34" charset="0"/>
              </a:rPr>
              <a:t>Health</a:t>
            </a:r>
            <a:r>
              <a:rPr lang="en-US" dirty="0" smtClean="0">
                <a:solidFill>
                  <a:schemeClr val="tx2"/>
                </a:solidFill>
                <a:latin typeface="Arial" pitchFamily="34" charset="0"/>
                <a:cs typeface="Arial" pitchFamily="34" charset="0"/>
              </a:rPr>
              <a:t> Financing Policy to the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pitchFamily="34" charset="0"/>
                <a:cs typeface="Arial" pitchFamily="34" charset="0"/>
              </a:rPr>
              <a:t>Cabinet</a:t>
            </a:r>
            <a:r>
              <a:rPr kumimoji="0" lang="en-US" sz="2400" b="0" i="0" u="none" strike="noStrike" cap="none" normalizeH="0" dirty="0" smtClean="0">
                <a:ln>
                  <a:noFill/>
                </a:ln>
                <a:solidFill>
                  <a:schemeClr val="tx2"/>
                </a:solidFill>
                <a:effectLst/>
                <a:latin typeface="Arial" pitchFamily="34" charset="0"/>
                <a:cs typeface="Arial" pitchFamily="34" charset="0"/>
              </a:rPr>
              <a:t> in December 2011</a:t>
            </a:r>
            <a:endParaRPr kumimoji="0" lang="en-US" sz="2400" b="0" i="0"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val="406120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 grpId="0" animBg="1"/>
    </p:bldLst>
  </p:timing>
</p:sld>
</file>

<file path=ppt/theme/theme1.xml><?xml version="1.0" encoding="utf-8"?>
<a:theme xmlns:a="http://schemas.openxmlformats.org/drawingml/2006/main" name="HS 2020 Presentation Template">
  <a:themeElements>
    <a:clrScheme name="HS 2020 Presentation Template 11">
      <a:dk1>
        <a:srgbClr val="00267F"/>
      </a:dk1>
      <a:lt1>
        <a:srgbClr val="FFFFFF"/>
      </a:lt1>
      <a:dk2>
        <a:srgbClr val="002740"/>
      </a:dk2>
      <a:lt2>
        <a:srgbClr val="000066"/>
      </a:lt2>
      <a:accent1>
        <a:srgbClr val="D7FFC3"/>
      </a:accent1>
      <a:accent2>
        <a:srgbClr val="81A8FF"/>
      </a:accent2>
      <a:accent3>
        <a:srgbClr val="FFFFFF"/>
      </a:accent3>
      <a:accent4>
        <a:srgbClr val="001F6C"/>
      </a:accent4>
      <a:accent5>
        <a:srgbClr val="E8FFDE"/>
      </a:accent5>
      <a:accent6>
        <a:srgbClr val="7498E7"/>
      </a:accent6>
      <a:hlink>
        <a:srgbClr val="FFD1B7"/>
      </a:hlink>
      <a:folHlink>
        <a:srgbClr val="77797C"/>
      </a:folHlink>
    </a:clrScheme>
    <a:fontScheme name="HS 2020 Presentation Template">
      <a:majorFont>
        <a:latin typeface="Arial Narrow"/>
        <a:ea typeface=""/>
        <a:cs typeface="Times New Roman"/>
      </a:majorFont>
      <a:minorFont>
        <a:latin typeface="Arial Narrow"/>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HS 2020 Presentation Templat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HS 2020 Presentation Templat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HS 2020 Presentation Templat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HS 2020 Presentation Templat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HS 2020 Presentation Templat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HS 2020 Presentation Templat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HS 2020 Presentation Template 7">
        <a:dk1>
          <a:srgbClr val="00267F"/>
        </a:dk1>
        <a:lt1>
          <a:srgbClr val="FFFFFF"/>
        </a:lt1>
        <a:dk2>
          <a:srgbClr val="002740"/>
        </a:dk2>
        <a:lt2>
          <a:srgbClr val="000066"/>
        </a:lt2>
        <a:accent1>
          <a:srgbClr val="F1B075"/>
        </a:accent1>
        <a:accent2>
          <a:srgbClr val="81A8FF"/>
        </a:accent2>
        <a:accent3>
          <a:srgbClr val="FFFFFF"/>
        </a:accent3>
        <a:accent4>
          <a:srgbClr val="001F6C"/>
        </a:accent4>
        <a:accent5>
          <a:srgbClr val="F7D4BD"/>
        </a:accent5>
        <a:accent6>
          <a:srgbClr val="7498E7"/>
        </a:accent6>
        <a:hlink>
          <a:srgbClr val="FF782D"/>
        </a:hlink>
        <a:folHlink>
          <a:srgbClr val="0076BE"/>
        </a:folHlink>
      </a:clrScheme>
      <a:clrMap bg1="lt1" tx1="dk1" bg2="lt2" tx2="dk2" accent1="accent1" accent2="accent2" accent3="accent3" accent4="accent4" accent5="accent5" accent6="accent6" hlink="hlink" folHlink="folHlink"/>
    </a:extraClrScheme>
    <a:extraClrScheme>
      <a:clrScheme name="HS 2020 Presentation Template 8">
        <a:dk1>
          <a:srgbClr val="00267F"/>
        </a:dk1>
        <a:lt1>
          <a:srgbClr val="FFFFFF"/>
        </a:lt1>
        <a:dk2>
          <a:srgbClr val="002740"/>
        </a:dk2>
        <a:lt2>
          <a:srgbClr val="000066"/>
        </a:lt2>
        <a:accent1>
          <a:srgbClr val="F1B075"/>
        </a:accent1>
        <a:accent2>
          <a:srgbClr val="99B9FF"/>
        </a:accent2>
        <a:accent3>
          <a:srgbClr val="FFFFFF"/>
        </a:accent3>
        <a:accent4>
          <a:srgbClr val="001F6C"/>
        </a:accent4>
        <a:accent5>
          <a:srgbClr val="F7D4BD"/>
        </a:accent5>
        <a:accent6>
          <a:srgbClr val="8AA7E7"/>
        </a:accent6>
        <a:hlink>
          <a:srgbClr val="FF782D"/>
        </a:hlink>
        <a:folHlink>
          <a:srgbClr val="0076BE"/>
        </a:folHlink>
      </a:clrScheme>
      <a:clrMap bg1="lt1" tx1="dk1" bg2="lt2" tx2="dk2" accent1="accent1" accent2="accent2" accent3="accent3" accent4="accent4" accent5="accent5" accent6="accent6" hlink="hlink" folHlink="folHlink"/>
    </a:extraClrScheme>
    <a:extraClrScheme>
      <a:clrScheme name="HS 2020 Presentation Template 9">
        <a:dk1>
          <a:srgbClr val="00267F"/>
        </a:dk1>
        <a:lt1>
          <a:srgbClr val="FFFFFF"/>
        </a:lt1>
        <a:dk2>
          <a:srgbClr val="002740"/>
        </a:dk2>
        <a:lt2>
          <a:srgbClr val="000066"/>
        </a:lt2>
        <a:accent1>
          <a:srgbClr val="F1B075"/>
        </a:accent1>
        <a:accent2>
          <a:srgbClr val="99B9FF"/>
        </a:accent2>
        <a:accent3>
          <a:srgbClr val="FFFFFF"/>
        </a:accent3>
        <a:accent4>
          <a:srgbClr val="001F6C"/>
        </a:accent4>
        <a:accent5>
          <a:srgbClr val="F7D4BD"/>
        </a:accent5>
        <a:accent6>
          <a:srgbClr val="8AA7E7"/>
        </a:accent6>
        <a:hlink>
          <a:srgbClr val="FF782D"/>
        </a:hlink>
        <a:folHlink>
          <a:srgbClr val="006AAC"/>
        </a:folHlink>
      </a:clrScheme>
      <a:clrMap bg1="lt1" tx1="dk1" bg2="lt2" tx2="dk2" accent1="accent1" accent2="accent2" accent3="accent3" accent4="accent4" accent5="accent5" accent6="accent6" hlink="hlink" folHlink="folHlink"/>
    </a:extraClrScheme>
    <a:extraClrScheme>
      <a:clrScheme name="HS 2020 Presentation Template 10">
        <a:dk1>
          <a:srgbClr val="00267F"/>
        </a:dk1>
        <a:lt1>
          <a:srgbClr val="FFFFFF"/>
        </a:lt1>
        <a:dk2>
          <a:srgbClr val="002740"/>
        </a:dk2>
        <a:lt2>
          <a:srgbClr val="000066"/>
        </a:lt2>
        <a:accent1>
          <a:srgbClr val="D7FFC3"/>
        </a:accent1>
        <a:accent2>
          <a:srgbClr val="81A8FF"/>
        </a:accent2>
        <a:accent3>
          <a:srgbClr val="FFFFFF"/>
        </a:accent3>
        <a:accent4>
          <a:srgbClr val="001F6C"/>
        </a:accent4>
        <a:accent5>
          <a:srgbClr val="E8FFDE"/>
        </a:accent5>
        <a:accent6>
          <a:srgbClr val="7498E7"/>
        </a:accent6>
        <a:hlink>
          <a:srgbClr val="FFD1B7"/>
        </a:hlink>
        <a:folHlink>
          <a:srgbClr val="000066"/>
        </a:folHlink>
      </a:clrScheme>
      <a:clrMap bg1="lt1" tx1="dk1" bg2="lt2" tx2="dk2" accent1="accent1" accent2="accent2" accent3="accent3" accent4="accent4" accent5="accent5" accent6="accent6" hlink="hlink" folHlink="folHlink"/>
    </a:extraClrScheme>
    <a:extraClrScheme>
      <a:clrScheme name="HS 2020 Presentation Template 11">
        <a:dk1>
          <a:srgbClr val="00267F"/>
        </a:dk1>
        <a:lt1>
          <a:srgbClr val="FFFFFF"/>
        </a:lt1>
        <a:dk2>
          <a:srgbClr val="002740"/>
        </a:dk2>
        <a:lt2>
          <a:srgbClr val="000066"/>
        </a:lt2>
        <a:accent1>
          <a:srgbClr val="D7FFC3"/>
        </a:accent1>
        <a:accent2>
          <a:srgbClr val="81A8FF"/>
        </a:accent2>
        <a:accent3>
          <a:srgbClr val="FFFFFF"/>
        </a:accent3>
        <a:accent4>
          <a:srgbClr val="001F6C"/>
        </a:accent4>
        <a:accent5>
          <a:srgbClr val="E8FFDE"/>
        </a:accent5>
        <a:accent6>
          <a:srgbClr val="7498E7"/>
        </a:accent6>
        <a:hlink>
          <a:srgbClr val="FFD1B7"/>
        </a:hlink>
        <a:folHlink>
          <a:srgbClr val="77797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 2020 Presentation Template_FINAL</Template>
  <TotalTime>4649</TotalTime>
  <Words>1614</Words>
  <Application>Microsoft Office PowerPoint</Application>
  <PresentationFormat>On-screen Show (4:3)</PresentationFormat>
  <Paragraphs>174</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HS 2020 Presentation Template</vt:lpstr>
      <vt:lpstr>Lessons Learned from Health Financing Reform in Liberia </vt:lpstr>
      <vt:lpstr>Agenda</vt:lpstr>
      <vt:lpstr>Liberia 2003 </vt:lpstr>
      <vt:lpstr>Liberian Health System 2003 - 2009</vt:lpstr>
      <vt:lpstr>Signs of Strong Stewardship</vt:lpstr>
      <vt:lpstr>Signs of Strong Stewardship in Health Sector</vt:lpstr>
      <vt:lpstr>Key Health Financing Challenges  in 2009</vt:lpstr>
      <vt:lpstr>Health Systems 20/20 Strategy</vt:lpstr>
      <vt:lpstr>Health Systems 20/20  Strategy Implementation</vt:lpstr>
      <vt:lpstr>Health Systems 20/20  Strategy Implementation</vt:lpstr>
      <vt:lpstr>PowerPoint Presentation</vt:lpstr>
      <vt:lpstr>Draft HF Policy and Plan: Promoting Sustainability and Accountability</vt:lpstr>
      <vt:lpstr>Lessons Learned</vt:lpstr>
      <vt:lpstr>Thank you</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MC. De Valdenebro</dc:creator>
  <cp:lastModifiedBy>MariaClaudia De Valdenebro</cp:lastModifiedBy>
  <cp:revision>357</cp:revision>
  <cp:lastPrinted>2012-02-06T23:30:27Z</cp:lastPrinted>
  <dcterms:created xsi:type="dcterms:W3CDTF">2007-01-29T14:32:09Z</dcterms:created>
  <dcterms:modified xsi:type="dcterms:W3CDTF">2012-02-07T15:35:39Z</dcterms:modified>
</cp:coreProperties>
</file>